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ppt/presentation.xml" ContentType="application/vnd.openxmlformats-officedocument.presentationml.presentation.main+xml"/>
  <Override PartName="/ppt/slideMasters/slideMaster.xml" ContentType="application/vnd.openxmlformats-officedocument.presentationml.slideMaster+xml"/>
  <Override PartName="/ppt/slideLayouts/slideLayout.xml" ContentType="application/vnd.openxmlformats-officedocument.presentationml.slideLayout+xml"/>
  <Override PartName="/ppt/theme/theme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</Types>
</file>

<file path=_rels/.rels>&#65279;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</p:sldIdLst>
  <p:sldSz cx="8010144" cy="10860024"/>
  <p:notesSz cx="6858000" cy="9144000"/>
</p:presentation>
</file>

<file path=ppt/presProps.xml><?xml version="1.0" encoding="utf-8"?>
<p:presentationPr xmlns:p="http://schemas.openxmlformats.org/presentationml/2006/main" xmlns:a="http://schemas.openxmlformats.org/drawingml/2006/main" xmlns:r="http://schemas.openxmlformats.org/officeDocument/2006/relationships">
</p:presentationPr>
</file>

<file path=ppt/tableStyles.xml><?xml version="1.0" encoding="utf-8"?>
<a:tblStyleLst xmlns:a="http://schemas.openxmlformats.org/drawingml/2006/main" def="{5C22544A-7EE6-4342-B048-85BDC9FD1C3A}">
</a:tblStyleLst>
</file>

<file path=ppt/_rels/presentation.xml.rels>&#65279;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.xml"/><Relationship Id="rId2" Type="http://schemas.openxmlformats.org/officeDocument/2006/relationships/theme" Target="theme/theme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/Relationships>
</file>

<file path=ppt/slideLayouts/_rels/slideLayout.xml.rels>&#65279;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.xml"/></Relationships>
</file>

<file path=ppt/slideLayouts/slideLayout.xml><?xml version="1.0" encoding="utf-8"?>
<p:sldLayout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Relationship Id="rId2" Type="http://schemas.openxmlformats.org/officeDocument/2006/relationships/theme" Target="../theme/theme.xml"/></Relationships>
</file>

<file path=ppt/slideMasters/slideMaster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1.jpeg"/><Relationship Id="rId1" Type="http://schemas.openxmlformats.org/officeDocument/2006/relationships/slideLayout" Target="../slideLayouts/slideLayout.xml"/></Relationships>
</file>

<file path=ppt/slides/_rels/slide10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11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12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13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14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15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16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17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18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19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2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Relationship Id="rLinkId0" Type="http://schemas.openxmlformats.org/officeDocument/2006/relationships/hyperlink" Target="mailto:nk.muzschool-6@mail.ru" TargetMode="External"/></Relationships>
</file>

<file path=ppt/slides/_rels/slide20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21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22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23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24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25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26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27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28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29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3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30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31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32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33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2.jpeg"/><Relationship Id="rId1" Type="http://schemas.openxmlformats.org/officeDocument/2006/relationships/slideLayout" Target="../slideLayouts/slideLayout.xml"/></Relationships>
</file>

<file path=ppt/slides/_rels/slide34.xml.rels>&#65279;<?xml version="1.0" encoding="UTF-8" standalone="yes"?>
<Relationships xmlns="http://schemas.openxmlformats.org/package/2006/relationships"><Relationship Id="rPictId0" Type="http://schemas.openxmlformats.org/officeDocument/2006/relationships/image" Target="../media/image3.jpeg"/><Relationship Id="rId1" Type="http://schemas.openxmlformats.org/officeDocument/2006/relationships/slideLayout" Target="../slideLayouts/slideLayout.xml"/></Relationships>
</file>

<file path=ppt/slides/_rels/slide4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5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6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7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8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_rels/slide9.xml.rels>&#65279;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3200400" y="716280"/>
            <a:ext cx="2389632" cy="140817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411480" y="710184"/>
            <a:ext cx="2359152" cy="798576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indent="0">
              <a:lnSpc>
                <a:spcPts val="1584"/>
              </a:lnSpc>
            </a:pPr>
            <a:r>
              <a:rPr lang="ru" b="1" sz="1300">
                <a:latin typeface="Times New Roman"/>
              </a:rPr>
              <a:t>Принято</a:t>
            </a:r>
          </a:p>
          <a:p>
            <a:pPr indent="0">
              <a:lnSpc>
                <a:spcPts val="1584"/>
              </a:lnSpc>
            </a:pPr>
            <a:r>
              <a:rPr lang="ru" sz="1400">
                <a:latin typeface="Times New Roman"/>
              </a:rPr>
              <a:t>на заседании Педагогического совета Протокол № 4 от 24.03. 2021 г.</a:t>
            </a:r>
          </a:p>
        </p:txBody>
      </p:sp>
      <p:sp>
        <p:nvSpPr>
          <p:cNvPr id="4" name=""/>
          <p:cNvSpPr/>
          <p:nvPr/>
        </p:nvSpPr>
        <p:spPr>
          <a:xfrm>
            <a:off x="4803648" y="768096"/>
            <a:ext cx="118872" cy="82296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>
              <a:spcAft>
                <a:spcPts val="210"/>
              </a:spcAft>
            </a:pPr>
            <a:r>
              <a:rPr lang="ru" b="1" sz="1300">
                <a:latin typeface="Times New Roman"/>
              </a:rPr>
              <a:t>ю</a:t>
            </a:r>
          </a:p>
        </p:txBody>
      </p:sp>
      <p:sp>
        <p:nvSpPr>
          <p:cNvPr id="5" name=""/>
          <p:cNvSpPr/>
          <p:nvPr/>
        </p:nvSpPr>
        <p:spPr>
          <a:xfrm>
            <a:off x="4858512" y="929640"/>
            <a:ext cx="1685544" cy="15240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algn="just" indent="0">
              <a:spcAft>
                <a:spcPts val="1470"/>
              </a:spcAft>
            </a:pPr>
            <a:r>
              <a:rPr lang="ru" sz="1400">
                <a:latin typeface="Times New Roman"/>
              </a:rPr>
              <a:t>МБУ ДО «ДМШ № 6»</a:t>
            </a:r>
          </a:p>
        </p:txBody>
      </p:sp>
      <p:sp>
        <p:nvSpPr>
          <p:cNvPr id="6" name=""/>
          <p:cNvSpPr/>
          <p:nvPr/>
        </p:nvSpPr>
        <p:spPr>
          <a:xfrm>
            <a:off x="5590032" y="1338072"/>
            <a:ext cx="1112520" cy="158496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algn="just" indent="0">
              <a:lnSpc>
                <a:spcPts val="1608"/>
              </a:lnSpc>
            </a:pPr>
            <a:r>
              <a:rPr lang="ru" sz="1400">
                <a:latin typeface="Times New Roman"/>
              </a:rPr>
              <a:t>Г.Р. Шакирова </a:t>
            </a:r>
          </a:p>
        </p:txBody>
      </p:sp>
      <p:sp>
        <p:nvSpPr>
          <p:cNvPr id="7" name=""/>
          <p:cNvSpPr/>
          <p:nvPr/>
        </p:nvSpPr>
        <p:spPr>
          <a:xfrm>
            <a:off x="4806696" y="1542288"/>
            <a:ext cx="1414272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algn="just" indent="0">
              <a:lnSpc>
                <a:spcPts val="1608"/>
              </a:lnSpc>
            </a:pPr>
            <a:r>
              <a:rPr lang="ru" sz="1400">
                <a:latin typeface="Times New Roman"/>
              </a:rPr>
              <a:t>38 от 01.04. 2021 г.</a:t>
            </a:r>
          </a:p>
        </p:txBody>
      </p:sp>
      <p:sp>
        <p:nvSpPr>
          <p:cNvPr id="8" name=""/>
          <p:cNvSpPr/>
          <p:nvPr/>
        </p:nvSpPr>
        <p:spPr>
          <a:xfrm>
            <a:off x="679704" y="3858768"/>
            <a:ext cx="5958840" cy="1603248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ctr" indent="0">
              <a:lnSpc>
                <a:spcPts val="1824"/>
              </a:lnSpc>
            </a:pPr>
            <a:r>
              <a:rPr lang="ru" b="1" sz="1600">
                <a:latin typeface="Times New Roman"/>
              </a:rPr>
              <a:t>ОТЧЕТ</a:t>
            </a:r>
          </a:p>
          <a:p>
            <a:pPr algn="ctr" indent="0">
              <a:lnSpc>
                <a:spcPts val="1824"/>
              </a:lnSpc>
            </a:pPr>
            <a:r>
              <a:rPr lang="ru" b="1" sz="1600">
                <a:latin typeface="Times New Roman"/>
              </a:rPr>
              <a:t>о результатах самообследования муниципального бюджетного учреждения дополнительного образования «Детская музыкальная школа № 6» Нижнекамского муниципального района Республики Татарстан</a:t>
            </a:r>
          </a:p>
          <a:p>
            <a:pPr algn="ctr" indent="0">
              <a:lnSpc>
                <a:spcPts val="1824"/>
              </a:lnSpc>
              <a:spcAft>
                <a:spcPts val="23940"/>
              </a:spcAft>
            </a:pPr>
            <a:r>
              <a:rPr lang="ru" b="1" sz="1600">
                <a:latin typeface="Times New Roman"/>
              </a:rPr>
              <a:t>за 2020 год</a:t>
            </a:r>
          </a:p>
        </p:txBody>
      </p:sp>
      <p:sp>
        <p:nvSpPr>
          <p:cNvPr id="9" name=""/>
          <p:cNvSpPr/>
          <p:nvPr/>
        </p:nvSpPr>
        <p:spPr>
          <a:xfrm>
            <a:off x="3157728" y="9918192"/>
            <a:ext cx="999744" cy="146304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algn="ctr" indent="0">
              <a:spcBef>
                <a:spcPts val="23940"/>
              </a:spcBef>
            </a:pPr>
            <a:r>
              <a:rPr lang="ru" sz="1100">
                <a:latin typeface="Times New Roman"/>
              </a:rPr>
              <a:t>г. Нижнекамск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2" name=""/>
          <p:cNvGraphicFramePr>
            <a:graphicFrameLocks noGrp="1"/>
          </p:cNvGraphicFramePr>
          <p:nvPr/>
        </p:nvGraphicFramePr>
        <p:xfrm>
          <a:off x="716280" y="603504"/>
          <a:ext cx="6580632" cy="9171432"/>
        </p:xfrm>
        <a:graphic>
          <a:graphicData uri="http://schemas.openxmlformats.org/drawingml/2006/table">
            <a:tbl>
              <a:tblPr/>
              <a:tblGrid>
                <a:gridCol w="362712"/>
                <a:gridCol w="2612136"/>
                <a:gridCol w="987552"/>
                <a:gridCol w="1170432"/>
                <a:gridCol w="1447800"/>
              </a:tblGrid>
              <a:tr h="359664">
                <a:tc>
                  <a:txBody>
                    <a:bodyPr lIns="0" tIns="0" rIns="0" bIns="0">
                      <a:noAutofit/>
                    </a:bodyPr>
                    <a:p>
                      <a:endParaRPr sz="17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учащимся» в электронном сборнике «Педагогическая теория и практика»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7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7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700"/>
                    </a:p>
                  </a:txBody>
                  <a:tcPr marL="0" marR="0" marT="0" marB="0"/>
                </a:tc>
              </a:tr>
              <a:tr h="1231392"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 рамках Республиканского семинара «Ступени мастерства» мастер-класс на тему «Профессиональная деятельность современного преподавателя в системе дополнительного образования»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100">
                          <a:latin typeface="Times New Roman"/>
                        </a:rPr>
                        <a:t>27.03.2020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spcAft>
                          <a:spcPts val="210"/>
                        </a:spcAft>
                      </a:pPr>
                      <a:r>
                        <a:rPr lang="ru" sz="1100">
                          <a:latin typeface="Times New Roman"/>
                        </a:rPr>
                        <a:t>«ДШИ</a:t>
                      </a:r>
                    </a:p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«Созвездие»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41300" indent="0"/>
                      <a:r>
                        <a:rPr lang="ru" sz="1100">
                          <a:latin typeface="Times New Roman"/>
                        </a:rPr>
                        <a:t>Файзулина И.Г.</a:t>
                      </a:r>
                    </a:p>
                  </a:txBody>
                  <a:tcPr marL="0" marR="0" marT="0" marB="0" anchor="ctr"/>
                </a:tc>
              </a:tr>
              <a:tr h="1057656"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 рамках Республиканского семинара ДШИ «Созвездие» «Ступени мастерства» публикация статьи на тему: «Методы и принципы развития исполнительской культуры учащихся в классе гитары»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100">
                          <a:latin typeface="Times New Roman"/>
                        </a:rPr>
                        <a:t>27.03.2020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spcAft>
                          <a:spcPts val="210"/>
                        </a:spcAft>
                      </a:pPr>
                      <a:r>
                        <a:rPr lang="ru" sz="1100">
                          <a:latin typeface="Times New Roman"/>
                        </a:rPr>
                        <a:t>ДШИ</a:t>
                      </a:r>
                    </a:p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«Созвездие»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41300" indent="0"/>
                      <a:r>
                        <a:rPr lang="ru" sz="1100">
                          <a:latin typeface="Times New Roman"/>
                        </a:rPr>
                        <a:t>Васильева Н.Е.</a:t>
                      </a:r>
                    </a:p>
                  </a:txBody>
                  <a:tcPr marL="0" marR="0" marT="0" marB="0" anchor="ctr"/>
                </a:tc>
              </a:tr>
              <a:tr h="1057656"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«Педагогика преподавания по классу фортепиано» в объёме (72 ч.)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с 22.08 по 03.09.2020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-АНОДПО</a:t>
                      </a:r>
                    </a:p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Межрегиональ ный институт р аз в ития образования» г. Ростов-на-Дону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41300" indent="0"/>
                      <a:r>
                        <a:rPr lang="ru" sz="1100">
                          <a:latin typeface="Times New Roman"/>
                        </a:rPr>
                        <a:t>Данилова Ю . М.</a:t>
                      </a:r>
                    </a:p>
                  </a:txBody>
                  <a:tcPr marL="0" marR="0" marT="0" marB="0" anchor="ctr"/>
                </a:tc>
              </a:tr>
              <a:tr h="1057656"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«Педагогика преподавания по классу фортепиано» в объёме (72 ч.) 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с 20.03 по 30.03.2020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-АНОДПО</a:t>
                      </a:r>
                    </a:p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Межрегиональ ный институт развития образования» г. Ростов-на-Дону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41300" indent="0"/>
                      <a:r>
                        <a:rPr lang="ru" sz="1100">
                          <a:latin typeface="Times New Roman"/>
                        </a:rPr>
                        <a:t>Талапина Е.И.</a:t>
                      </a:r>
                    </a:p>
                  </a:txBody>
                  <a:tcPr marL="0" marR="0" marT="0" marB="0" anchor="ctr"/>
                </a:tc>
              </a:tr>
              <a:tr h="1231392"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Мастер-классы Благотворительного фонда «Новые имена» им. И.</a:t>
                      </a:r>
                    </a:p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Вороновой. Худяков О.В., Заслуженный артист России, профессор Московской Государственной Консерватории им. П.И. Чайковского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13-14. 10.2020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г. Набережные Челны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41300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Липатова Н.Н. Устинова Л.Ю.</a:t>
                      </a:r>
                    </a:p>
                  </a:txBody>
                  <a:tcPr marL="0" marR="0" marT="0" marB="0" anchor="ctr"/>
                </a:tc>
              </a:tr>
              <a:tr h="1231392"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9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Слушатели в межрегиональном семинаре «Практическое применение методики комплексного воспитания вокально-речевой и эмоциональнодвигательной культуры человека в работе с детскими голосами» (автор Д.Е. Огороднов)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100">
                          <a:latin typeface="Times New Roman"/>
                        </a:rPr>
                        <a:t>15.10.2020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spcAft>
                          <a:spcPts val="210"/>
                        </a:spcAft>
                      </a:pPr>
                      <a:r>
                        <a:rPr lang="ru" sz="1100">
                          <a:latin typeface="Times New Roman"/>
                        </a:rPr>
                        <a:t>пгт.</a:t>
                      </a:r>
                    </a:p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Кам. Поляны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413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Файзулина И.Г. БадрутдиноваР.И. Рузанова Е.М.</a:t>
                      </a:r>
                    </a:p>
                  </a:txBody>
                  <a:tcPr marL="0" marR="0" marT="0" marB="0" anchor="ctr"/>
                </a:tc>
              </a:tr>
              <a:tr h="883920"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10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Семинар «Методические аспекты использования интерактивных и информационных технологий в учебном процессе учреждений доп. образования»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100">
                          <a:latin typeface="Times New Roman"/>
                        </a:rPr>
                        <a:t>21.11.2020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г. НАб. Челны МАУДО «ДМШ №6» им .С Сайдашева»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41300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Файзулина И.Г. Талапина Е.И</a:t>
                      </a:r>
                    </a:p>
                  </a:txBody>
                  <a:tcPr marL="0" marR="0" marT="0" marB="0" anchor="ctr"/>
                </a:tc>
              </a:tr>
              <a:tr h="1060704"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11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Онлайн Мастер-класс с преподавателем высшей категории Гафаровой А.Н. в рамках городского ресурсного центра «Музыкальное искусство по направлению фортепиано». Тема: «Быть юным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100">
                          <a:latin typeface="Times New Roman"/>
                        </a:rPr>
                        <a:t>25.11.2020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spcAft>
                          <a:spcPts val="210"/>
                        </a:spcAft>
                      </a:pPr>
                      <a:r>
                        <a:rPr lang="ru" sz="1100">
                          <a:latin typeface="Times New Roman"/>
                        </a:rPr>
                        <a:t>г.</a:t>
                      </a:r>
                    </a:p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Екатеринбург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41300" indent="0"/>
                      <a:r>
                        <a:rPr lang="ru" sz="1100">
                          <a:latin typeface="Times New Roman"/>
                        </a:rPr>
                        <a:t>Данилова Ю.М.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3" name=""/>
          <p:cNvSpPr/>
          <p:nvPr/>
        </p:nvSpPr>
        <p:spPr>
          <a:xfrm>
            <a:off x="6803136" y="9954768"/>
            <a:ext cx="143256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10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2" name=""/>
          <p:cNvGraphicFramePr>
            <a:graphicFrameLocks noGrp="1"/>
          </p:cNvGraphicFramePr>
          <p:nvPr/>
        </p:nvGraphicFramePr>
        <p:xfrm>
          <a:off x="716280" y="603504"/>
          <a:ext cx="6580632" cy="9183624"/>
        </p:xfrm>
        <a:graphic>
          <a:graphicData uri="http://schemas.openxmlformats.org/drawingml/2006/table">
            <a:tbl>
              <a:tblPr/>
              <a:tblGrid>
                <a:gridCol w="362712"/>
                <a:gridCol w="2612136"/>
                <a:gridCol w="987552"/>
                <a:gridCol w="1170432"/>
                <a:gridCol w="1447800"/>
              </a:tblGrid>
              <a:tr h="182880"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концертмейстером интересно»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27000" indent="0"/>
                      <a:r>
                        <a:rPr lang="ru" sz="1100">
                          <a:latin typeface="Times New Roman"/>
                        </a:rPr>
                        <a:t>12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Образовательное тестирование «Культурный марафон»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8900" indent="0"/>
                      <a:r>
                        <a:rPr lang="ru" sz="1100">
                          <a:latin typeface="Times New Roman"/>
                        </a:rPr>
                        <a:t>12.12.2020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Участие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Тюшина Т.Г.</a:t>
                      </a:r>
                    </a:p>
                  </a:txBody>
                  <a:tcPr marL="0" marR="0" marT="0" marB="0" anchor="ctr"/>
                </a:tc>
              </a:tr>
              <a:tr h="707136">
                <a:tc>
                  <a:txBody>
                    <a:bodyPr lIns="0" tIns="0" rIns="0" bIns="0">
                      <a:noAutofit/>
                    </a:bodyPr>
                    <a:p>
                      <a:pPr marL="127000" indent="0"/>
                      <a:r>
                        <a:rPr lang="ru" sz="1100">
                          <a:latin typeface="Times New Roman"/>
                        </a:rPr>
                        <a:t>13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«Дистанционное обучение как современный формат преподавания»(72ч.) 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06-23. 12.2020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spcAft>
                          <a:spcPts val="210"/>
                        </a:spcAft>
                      </a:pPr>
                      <a:r>
                        <a:rPr lang="ru" sz="1100">
                          <a:latin typeface="Times New Roman"/>
                        </a:rPr>
                        <a:t>ООО</a:t>
                      </a:r>
                    </a:p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«Инфоурок»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77800" indent="0"/>
                      <a:r>
                        <a:rPr lang="ru" sz="1100">
                          <a:latin typeface="Times New Roman"/>
                        </a:rPr>
                        <a:t>Сызранцева Н.В.</a:t>
                      </a:r>
                    </a:p>
                  </a:txBody>
                  <a:tcPr marL="0" marR="0" marT="0" marB="0" anchor="ctr"/>
                </a:tc>
              </a:tr>
              <a:tr h="1057656">
                <a:tc>
                  <a:txBody>
                    <a:bodyPr lIns="0" tIns="0" rIns="0" bIns="0">
                      <a:noAutofit/>
                    </a:bodyPr>
                    <a:p>
                      <a:pPr marL="127000" indent="0"/>
                      <a:r>
                        <a:rPr lang="ru" sz="1100">
                          <a:latin typeface="Times New Roman"/>
                        </a:rPr>
                        <a:t>14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«Особенности реализации национально-регионального компонента в современных ДМШ и ДШИ РТ» (32ч.) 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14-18. 12.2020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- ГБУ</a:t>
                      </a:r>
                    </a:p>
                    <a:p>
                      <a:pPr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Таткультресурс</a:t>
                      </a:r>
                    </a:p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центр»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Талапина иЕ.И. Веретенникова А.Г. Кудрявцева Ю.Е. Липатова Н.Н. Сызранцева Н.В. Калинина Л.А.</a:t>
                      </a:r>
                    </a:p>
                  </a:txBody>
                  <a:tcPr marL="0" marR="0" marT="0" marB="0" anchor="b"/>
                </a:tc>
              </a:tr>
              <a:tr h="1584960">
                <a:tc>
                  <a:txBody>
                    <a:bodyPr lIns="0" tIns="0" rIns="0" bIns="0">
                      <a:noAutofit/>
                    </a:bodyPr>
                    <a:p>
                      <a:pPr marL="127000" indent="0"/>
                      <a:r>
                        <a:rPr lang="ru" sz="1100">
                          <a:latin typeface="Times New Roman"/>
                        </a:rPr>
                        <a:t>15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«Актуальные вопросы управления в сфере культуры» (36ч.) 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14-18. 12.2020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-ГБУ</a:t>
                      </a:r>
                    </a:p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«Ресурсный центр внедрения инноваций и сохранения традиций в сфере</a:t>
                      </a:r>
                    </a:p>
                    <a:p>
                      <a:pPr marL="1905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культуры РТ.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416"/>
                        </a:lnSpc>
                      </a:pPr>
                      <a:r>
                        <a:rPr lang="ru" sz="1100">
                          <a:latin typeface="Times New Roman"/>
                        </a:rPr>
                        <a:t>Шакирова Г.Р. Бармина С.В.</a:t>
                      </a:r>
                    </a:p>
                  </a:txBody>
                  <a:tcPr marL="0" marR="0" marT="0" marB="0" anchor="ctr"/>
                </a:tc>
              </a:tr>
              <a:tr h="1057656">
                <a:tc>
                  <a:txBody>
                    <a:bodyPr lIns="0" tIns="0" rIns="0" bIns="0">
                      <a:noAutofit/>
                    </a:bodyPr>
                    <a:p>
                      <a:pPr marL="127000" indent="0"/>
                      <a:r>
                        <a:rPr lang="ru" sz="1100">
                          <a:latin typeface="Times New Roman"/>
                        </a:rPr>
                        <a:t>16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Участие в методическом совете учреждений дополнительного образования «Теория и практика в инструментальном исполнительстве на струнно-смычковых инструментах в ДМШ и ДШИ»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8900" indent="0"/>
                      <a:r>
                        <a:rPr lang="ru" sz="1100">
                          <a:latin typeface="Times New Roman"/>
                        </a:rPr>
                        <a:t>20.01.2021г.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МБУ ДО ДМШ №2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Писцова Ю.С.</a:t>
                      </a:r>
                    </a:p>
                  </a:txBody>
                  <a:tcPr marL="0" marR="0" marT="0" marB="0" anchor="ctr"/>
                </a:tc>
              </a:tr>
              <a:tr h="1231392">
                <a:tc>
                  <a:txBody>
                    <a:bodyPr lIns="0" tIns="0" rIns="0" bIns="0">
                      <a:noAutofit/>
                    </a:bodyPr>
                    <a:p>
                      <a:pPr marL="127000" indent="0"/>
                      <a:r>
                        <a:rPr lang="ru" sz="1100">
                          <a:latin typeface="Times New Roman"/>
                        </a:rPr>
                        <a:t>17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Комплексное методическое онлайн мероприятие «Работа с фольклорным ансамблем»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88900" indent="0"/>
                      <a:r>
                        <a:rPr lang="ru" sz="1100">
                          <a:latin typeface="Times New Roman"/>
                        </a:rPr>
                        <a:t>27.01 2021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МБУКДО «Екатеринбург ская детская школа искусств № 11 имени Е.Ф.</a:t>
                      </a:r>
                    </a:p>
                    <a:p>
                      <a:pPr marL="1905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Светланова»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100">
                          <a:latin typeface="Times New Roman"/>
                        </a:rPr>
                        <a:t>Веретенникова А.Г.</a:t>
                      </a:r>
                    </a:p>
                  </a:txBody>
                  <a:tcPr marL="0" marR="0" marT="0" marB="0" anchor="ctr"/>
                </a:tc>
              </a:tr>
              <a:tr h="1584960">
                <a:tc>
                  <a:txBody>
                    <a:bodyPr lIns="0" tIns="0" rIns="0" bIns="0">
                      <a:noAutofit/>
                    </a:bodyPr>
                    <a:p>
                      <a:pPr marL="127000" indent="0"/>
                      <a:r>
                        <a:rPr lang="ru" sz="1100">
                          <a:latin typeface="Times New Roman"/>
                        </a:rPr>
                        <a:t>18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  <a:spcAft>
                          <a:spcPts val="840"/>
                        </a:spcAft>
                      </a:pPr>
                      <a:r>
                        <a:rPr lang="ru" sz="1100">
                          <a:latin typeface="Times New Roman"/>
                        </a:rPr>
                        <a:t>Городское методическое объединение фортепианного отдела</a:t>
                      </a:r>
                    </a:p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Участие в методическом совете учреждений доп.образования Упр.культуры ИК НМР РТ по направлению «Фортепиано» на тему: «Актуальные вопросы фортепианной педагогики и испонительства»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8900" indent="0"/>
                      <a:r>
                        <a:rPr lang="ru" sz="1100">
                          <a:latin typeface="Times New Roman"/>
                        </a:rPr>
                        <a:t>22.03.2021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spcAft>
                          <a:spcPts val="210"/>
                        </a:spcAft>
                      </a:pPr>
                      <a:r>
                        <a:rPr lang="ru" sz="1100">
                          <a:latin typeface="Times New Roman"/>
                        </a:rPr>
                        <a:t>НМК им.</a:t>
                      </a:r>
                    </a:p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С. Сайдашева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Долгополова В.П. Волкова НИ. Талапина Е.И. Данилова Ю.М.</a:t>
                      </a:r>
                    </a:p>
                  </a:txBody>
                  <a:tcPr marL="0" marR="0" marT="0" marB="0" anchor="ctr"/>
                </a:tc>
              </a:tr>
              <a:tr h="1057656">
                <a:tc>
                  <a:txBody>
                    <a:bodyPr lIns="0" tIns="0" rIns="0" bIns="0">
                      <a:noAutofit/>
                    </a:bodyPr>
                    <a:p>
                      <a:pPr marL="127000" indent="0"/>
                      <a:r>
                        <a:rPr lang="ru" sz="1100">
                          <a:latin typeface="Times New Roman"/>
                        </a:rPr>
                        <a:t>19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Методический совет. Тема: «Комплекс упражнений для развития координации-двигательных способностей в классе струнносмычковых инструментов»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88900" indent="0"/>
                      <a:r>
                        <a:rPr lang="ru" sz="1100">
                          <a:latin typeface="Times New Roman"/>
                        </a:rPr>
                        <a:t>22.03.2021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МБУ ДО ДМШ №2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Писцова Ю.С., Хасанова З.М.</a:t>
                      </a:r>
                    </a:p>
                  </a:txBody>
                  <a:tcPr marL="0" marR="0" marT="0" marB="0" anchor="ctr"/>
                </a:tc>
              </a:tr>
              <a:tr h="362712">
                <a:tc>
                  <a:txBody>
                    <a:bodyPr lIns="0" tIns="0" rIns="0" bIns="0">
                      <a:noAutofit/>
                    </a:bodyPr>
                    <a:p>
                      <a:pPr marL="127000" indent="0"/>
                      <a:r>
                        <a:rPr lang="ru" sz="1100">
                          <a:latin typeface="Times New Roman"/>
                        </a:rPr>
                        <a:t>20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Метод. совет учреждений доп.образования УК ИК НМР РТ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8900" indent="0"/>
                      <a:r>
                        <a:rPr lang="ru" sz="1100">
                          <a:latin typeface="Times New Roman"/>
                        </a:rPr>
                        <a:t>22.03.2021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>
                        <a:spcAft>
                          <a:spcPts val="210"/>
                        </a:spcAft>
                      </a:pPr>
                      <a:r>
                        <a:rPr lang="ru" sz="1100">
                          <a:latin typeface="Times New Roman"/>
                        </a:rPr>
                        <a:t>МБУ ДО ДМШ</a:t>
                      </a:r>
                    </a:p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№6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Васильева Н.Е. Кудакаева А.Р.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3" name=""/>
          <p:cNvSpPr/>
          <p:nvPr/>
        </p:nvSpPr>
        <p:spPr>
          <a:xfrm>
            <a:off x="6803136" y="9954768"/>
            <a:ext cx="137160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11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2" name=""/>
          <p:cNvGraphicFramePr>
            <a:graphicFrameLocks noGrp="1"/>
          </p:cNvGraphicFramePr>
          <p:nvPr/>
        </p:nvGraphicFramePr>
        <p:xfrm>
          <a:off x="716280" y="603504"/>
          <a:ext cx="6580632" cy="4791456"/>
        </p:xfrm>
        <a:graphic>
          <a:graphicData uri="http://schemas.openxmlformats.org/drawingml/2006/table">
            <a:tbl>
              <a:tblPr/>
              <a:tblGrid>
                <a:gridCol w="356616"/>
                <a:gridCol w="2618232"/>
                <a:gridCol w="987552"/>
                <a:gridCol w="1170432"/>
                <a:gridCol w="1447800"/>
              </a:tblGrid>
              <a:tr h="883920">
                <a:tc>
                  <a:txBody>
                    <a:bodyPr lIns="0" tIns="0" rIns="0" bIns="0">
                      <a:noAutofit/>
                    </a:bodyPr>
                    <a:p>
                      <a:endParaRPr sz="42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«Актуальные вопросы по развитию исполнительских навыков обучающихся ДМШ, ДШИ» по направлению «Народные инструменты» (слушатель)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42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42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4200"/>
                    </a:p>
                  </a:txBody>
                  <a:tcPr marL="0" marR="0" marT="0" marB="0"/>
                </a:tc>
              </a:tr>
              <a:tr h="1758696">
                <a:tc>
                  <a:txBody>
                    <a:bodyPr lIns="0" tIns="0" rIns="0" bIns="0">
                      <a:noAutofit/>
                    </a:bodyPr>
                    <a:p>
                      <a:pPr marL="114300" indent="0"/>
                      <a:r>
                        <a:rPr lang="ru" sz="1100">
                          <a:latin typeface="Times New Roman"/>
                        </a:rPr>
                        <a:t>21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Методическое сообщение: «Методические рекомендации к техническому зачёту в классе домры» на Методическом Совете учреждений доп.образования УК ИК НМР РТ «Актуальные вопросы по развитию исполнительских навыков обучающихся ДМШ, ДШИ» по направлению «Народные инструменты»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100">
                          <a:latin typeface="Times New Roman"/>
                        </a:rPr>
                        <a:t>22.03.2021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14300" indent="0">
                        <a:spcAft>
                          <a:spcPts val="210"/>
                        </a:spcAft>
                      </a:pPr>
                      <a:r>
                        <a:rPr lang="ru" sz="1100">
                          <a:latin typeface="Times New Roman"/>
                        </a:rPr>
                        <a:t>МБУ ДО ДМШ</a:t>
                      </a:r>
                    </a:p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№6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Кудрявцева Ю.Е.</a:t>
                      </a:r>
                    </a:p>
                  </a:txBody>
                  <a:tcPr marL="0" marR="0" marT="0" marB="0" anchor="ctr"/>
                </a:tc>
              </a:tr>
              <a:tr h="1234440">
                <a:tc>
                  <a:txBody>
                    <a:bodyPr lIns="0" tIns="0" rIns="0" bIns="0">
                      <a:noAutofit/>
                    </a:bodyPr>
                    <a:p>
                      <a:pPr marL="114300" indent="0"/>
                      <a:r>
                        <a:rPr lang="ru" sz="1100">
                          <a:latin typeface="Times New Roman"/>
                        </a:rPr>
                        <a:t>22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Республиканская научнопрактическая конференция «Методические аспекты использования интерактивных и информационных технологий в учебном процессе учреждений доп .образования»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100">
                          <a:latin typeface="Times New Roman"/>
                        </a:rPr>
                        <a:t>23.03.2021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г. Набережные Челны «ДМШ №6»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2413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Файзулина И.Г. Талапина Е.И.</a:t>
                      </a:r>
                    </a:p>
                  </a:txBody>
                  <a:tcPr marL="0" marR="0" marT="0" marB="0" anchor="ctr"/>
                </a:tc>
              </a:tr>
              <a:tr h="707136">
                <a:tc>
                  <a:txBody>
                    <a:bodyPr lIns="0" tIns="0" rIns="0" bIns="0">
                      <a:noAutofit/>
                    </a:bodyPr>
                    <a:p>
                      <a:pPr marL="114300" indent="0"/>
                      <a:r>
                        <a:rPr lang="ru" sz="1100">
                          <a:latin typeface="Times New Roman"/>
                        </a:rPr>
                        <a:t>23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Онлайн обучение на тему: «Организация технологической помощи лицам с ОВЗ и инвалидам в образовательной организации.»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22-24.03. 2021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ФГБОУ ВО Набережно-Челнинский Гос.Универ-т.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241300" indent="0"/>
                      <a:r>
                        <a:rPr lang="ru" sz="1100">
                          <a:latin typeface="Times New Roman"/>
                        </a:rPr>
                        <a:t>Шакирова Г.Р.</a:t>
                      </a:r>
                    </a:p>
                  </a:txBody>
                  <a:tcPr marL="0" marR="0" marT="0" marB="0" anchor="ctr"/>
                </a:tc>
              </a:tr>
              <a:tr h="207264"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100">
                          <a:latin typeface="Times New Roman"/>
                        </a:rPr>
                        <a:t>ИТО]</a:t>
                      </a:r>
                    </a:p>
                  </a:txBody>
                  <a:tcPr marL="0" marR="0" marT="0" marB="0" anchor="b"/>
                </a:tc>
                <a:tc gridSpan="4"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100">
                          <a:latin typeface="Times New Roman"/>
                        </a:rPr>
                        <a:t>^О: преподавателей - 95 %</a:t>
                      </a:r>
                    </a:p>
                  </a:txBody>
                  <a:tcPr marL="0" marR="0" marT="0" marB="0" anchor="b"/>
                </a:tc>
                <a:tc hMerge="1">
                  <a:txBody>
                    <a:bodyPr lIns="0" tIns="0" rIns="0" bIns="0">
                      <a:noAutofit/>
                    </a:bodyPr>
                    <a:p>
                      <a:endParaRPr sz="1000"/>
                    </a:p>
                  </a:txBody>
                  <a:tcPr marL="0" marR="0" marT="0" marB="0"/>
                </a:tc>
                <a:tc hMerge="1">
                  <a:txBody>
                    <a:bodyPr lIns="0" tIns="0" rIns="0" bIns="0">
                      <a:noAutofit/>
                    </a:bodyPr>
                    <a:p>
                      <a:endParaRPr sz="1000"/>
                    </a:p>
                  </a:txBody>
                  <a:tcPr marL="0" marR="0" marT="0" marB="0"/>
                </a:tc>
                <a:tc hMerge="1">
                  <a:txBody>
                    <a:bodyPr lIns="0" tIns="0" rIns="0" bIns="0">
                      <a:noAutofit/>
                    </a:bodyPr>
                    <a:p>
                      <a:endParaRPr sz="1000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"/>
          <p:cNvSpPr/>
          <p:nvPr/>
        </p:nvSpPr>
        <p:spPr>
          <a:xfrm>
            <a:off x="524256" y="5571744"/>
            <a:ext cx="6425184" cy="3880104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just" indent="0">
              <a:lnSpc>
                <a:spcPts val="1584"/>
              </a:lnSpc>
              <a:spcBef>
                <a:spcPts val="840"/>
              </a:spcBef>
            </a:pPr>
            <a:r>
              <a:rPr lang="ru" sz="1100">
                <a:latin typeface="Times New Roman"/>
              </a:rPr>
              <a:t>В школе создан методический совет, который позволяет более активно и целенаправленно влиять на решение некоторых педагогических проблем, внедрять инновационные технологии в учебно-воспитательный процесс, систематизировать методическую работу отделений. Весь материал по методической работе (открытые уроки, методические доклады, разработки, переложения, рефераты, сообщения, сценарии тематических мероприятий) с приложением фотоматериала собирается в методических папках, которые служат наглядным фактором творческой работы.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Учебно-воспитательная и научно-методическая деятельность преподавателей в течение года включала следующие виды деятельности: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освоение компьютерных программ;</a:t>
            </a:r>
          </a:p>
          <a:p>
            <a:pPr algn="just" indent="0">
              <a:spcAft>
                <a:spcPts val="420"/>
              </a:spcAft>
            </a:pPr>
            <a:r>
              <a:rPr lang="ru" sz="1100">
                <a:latin typeface="Times New Roman"/>
              </a:rPr>
              <a:t>-    изучение методической литературы;</a:t>
            </a:r>
          </a:p>
          <a:p>
            <a:pPr algn="just" indent="0">
              <a:lnSpc>
                <a:spcPts val="1632"/>
              </a:lnSpc>
            </a:pPr>
            <a:r>
              <a:rPr lang="ru" sz="1100">
                <a:latin typeface="Times New Roman"/>
              </a:rPr>
              <a:t>-    работа над образовательными программами;</a:t>
            </a:r>
          </a:p>
          <a:p>
            <a:pPr algn="just" indent="0">
              <a:lnSpc>
                <a:spcPts val="1632"/>
              </a:lnSpc>
            </a:pPr>
            <a:r>
              <a:rPr lang="ru" sz="1100">
                <a:latin typeface="Times New Roman"/>
              </a:rPr>
              <a:t>-    разработка общеразвивающих программ;</a:t>
            </a:r>
          </a:p>
          <a:p>
            <a:pPr algn="just" indent="0">
              <a:lnSpc>
                <a:spcPts val="1632"/>
              </a:lnSpc>
            </a:pPr>
            <a:r>
              <a:rPr lang="ru" sz="1100">
                <a:latin typeface="Times New Roman"/>
              </a:rPr>
              <a:t>-    учеба преподавателей на семинарах, участие в мастер-классах;</a:t>
            </a:r>
          </a:p>
          <a:p>
            <a:pPr algn="just" indent="0">
              <a:lnSpc>
                <a:spcPts val="1632"/>
              </a:lnSpc>
            </a:pPr>
            <a:r>
              <a:rPr lang="ru" sz="1100">
                <a:latin typeface="Times New Roman"/>
              </a:rPr>
              <a:t>-    взаимодействие и сотрудничество с Нижнекамским музыкальным колледжем, методическим кабинетом МК РТ, музыкальными, общеобразовательными школами города;</a:t>
            </a:r>
          </a:p>
          <a:p>
            <a:pPr algn="just" indent="0">
              <a:lnSpc>
                <a:spcPts val="1632"/>
              </a:lnSpc>
            </a:pPr>
            <a:r>
              <a:rPr lang="ru" sz="1100">
                <a:latin typeface="Times New Roman"/>
              </a:rPr>
              <a:t>-    организация школьных конкурсов: Школьный конкурс «Любимая школа», посвященный 45-летию ДМ</a:t>
            </a:r>
            <a:r>
              <a:rPr lang="ru" u="sng" sz="1100">
                <a:latin typeface="Times New Roman"/>
              </a:rPr>
              <a:t>Ш</a:t>
            </a:r>
            <a:r>
              <a:rPr lang="ru" sz="1100">
                <a:latin typeface="Times New Roman"/>
              </a:rPr>
              <a:t> №6, «Юный виртуоз» на фортепианном отделе, «Палитра мелодий» по общему фортепиано, «Струнные фанфары» на оркестровом отделении;</a:t>
            </a:r>
          </a:p>
        </p:txBody>
      </p:sp>
      <p:sp>
        <p:nvSpPr>
          <p:cNvPr id="4" name=""/>
          <p:cNvSpPr/>
          <p:nvPr/>
        </p:nvSpPr>
        <p:spPr>
          <a:xfrm>
            <a:off x="6803136" y="9954768"/>
            <a:ext cx="143256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12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527304" y="637032"/>
            <a:ext cx="2810256" cy="170688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1100">
                <a:latin typeface="Times New Roman"/>
              </a:rPr>
              <a:t>- участие преподавателей в конкурсах:</a:t>
            </a:r>
          </a:p>
        </p:txBody>
      </p:sp>
      <p:graphicFrame>
        <p:nvGraphicFramePr>
          <p:cNvPr id="3" name=""/>
          <p:cNvGraphicFramePr>
            <a:graphicFrameLocks noGrp="1"/>
          </p:cNvGraphicFramePr>
          <p:nvPr/>
        </p:nvGraphicFramePr>
        <p:xfrm>
          <a:off x="268224" y="813816"/>
          <a:ext cx="6489192" cy="9089136"/>
        </p:xfrm>
        <a:graphic>
          <a:graphicData uri="http://schemas.openxmlformats.org/drawingml/2006/table">
            <a:tbl>
              <a:tblPr/>
              <a:tblGrid>
                <a:gridCol w="2072640"/>
                <a:gridCol w="1258824"/>
                <a:gridCol w="1889760"/>
                <a:gridCol w="1267968"/>
              </a:tblGrid>
              <a:tr h="185928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Конкурс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Дата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Ф.И. О. преподавателя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Результат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«Золотая Лира»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14.03.2020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Долгополова В.П.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203200" indent="0"/>
                      <a:r>
                        <a:rPr lang="ru" sz="1100">
                          <a:latin typeface="Times New Roman"/>
                        </a:rPr>
                        <a:t>Лауреат I ст.</a:t>
                      </a:r>
                    </a:p>
                  </a:txBody>
                  <a:tcPr marL="0" marR="0" marT="0" marB="0"/>
                </a:tc>
              </a:tr>
              <a:tr h="883920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I Республиканский конкурс педагогических идей преподавателей ДМШ и ДШИ «Призвание» г. Нижнекамск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16.03.2020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Шакирова Г.Р. Липатова Н.Н. Долгополова В.П. Хасанова З.М.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203200" marR="2286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I ст. Лауреат II ст. Лауреат I ст. Диплом I ст.</a:t>
                      </a:r>
                    </a:p>
                  </a:txBody>
                  <a:tcPr marL="0" marR="0" marT="0" marB="0"/>
                </a:tc>
              </a:tr>
              <a:tr h="1231392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Республиканский конкурс методических пособий педагогов дополнительного образования художественной направленности (дистанционный формат) г. Наб. Челны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15.03-31.03. 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Васильева Н.Е.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203200" indent="0"/>
                      <a:r>
                        <a:rPr lang="ru" sz="1100">
                          <a:latin typeface="Times New Roman"/>
                        </a:rPr>
                        <a:t>Лауреат I ст.</a:t>
                      </a:r>
                    </a:p>
                  </a:txBody>
                  <a:tcPr marL="0" marR="0" marT="0" marB="0"/>
                </a:tc>
              </a:tr>
              <a:tr h="1072896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конкурсфестиваль «Чемпионат Москвы» Инструментальный жанр: Фортепианный дуэт (дистанционный формат) г. Москва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19.04.2020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Долгополова В.П.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Лауреат- I ст.</a:t>
                      </a:r>
                    </a:p>
                  </a:txBody>
                  <a:tcPr marL="0" marR="0" marT="0" marB="0"/>
                </a:tc>
              </a:tr>
              <a:tr h="1267968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конкурсфестиваль «Лучше дома» Инструментальный жанр: Фортепианный дуэт (дистанционный формат) г. Москва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19.04.2020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Долгополова В.П.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Гран-При</a:t>
                      </a:r>
                    </a:p>
                  </a:txBody>
                  <a:tcPr marL="0" marR="0" marT="0" marB="0"/>
                </a:tc>
              </a:tr>
              <a:tr h="707136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Всероссийский конкурс «Весенняя капель» (дистанционный формат) г. Ульяновск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30.04.2020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Долгополова В.П.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203200" indent="0"/>
                      <a:r>
                        <a:rPr lang="ru" sz="1100">
                          <a:latin typeface="Times New Roman"/>
                        </a:rPr>
                        <a:t>Лауреат I ст.</a:t>
                      </a:r>
                    </a:p>
                  </a:txBody>
                  <a:tcPr marL="0" marR="0" marT="0" marB="0"/>
                </a:tc>
              </a:tr>
              <a:tr h="1267968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конкурсфестиваль в рамках проекта «Планета талантов» Инструментальный жанр: Саксофон, Фортепиано (дистанционный формат) г. Москва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05.05.2020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Камерный ансамбль: Липатова Н.Н. Талапина Е.И.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203200" indent="0"/>
                      <a:r>
                        <a:rPr lang="ru" sz="1100">
                          <a:latin typeface="Times New Roman"/>
                        </a:rPr>
                        <a:t>Лауреат II ст.</a:t>
                      </a:r>
                    </a:p>
                  </a:txBody>
                  <a:tcPr marL="0" marR="0" marT="0" marB="0"/>
                </a:tc>
              </a:tr>
              <a:tr h="2115312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Международная академия образования «Смарт». Дистанционный конкурс, посвященный 75-летию Великой Победы в номинации: «Лучший сценарий праздников и мероприятий»,</a:t>
                      </a:r>
                    </a:p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«Я расскажу Вам о войне», тема работы: «А если б не было войны» г. Москва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05.05.2020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Бадрутдинова Р. И.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III место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" name=""/>
          <p:cNvSpPr/>
          <p:nvPr/>
        </p:nvSpPr>
        <p:spPr>
          <a:xfrm>
            <a:off x="6803136" y="9954768"/>
            <a:ext cx="137160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13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2" name=""/>
          <p:cNvGraphicFramePr>
            <a:graphicFrameLocks noGrp="1"/>
          </p:cNvGraphicFramePr>
          <p:nvPr/>
        </p:nvGraphicFramePr>
        <p:xfrm>
          <a:off x="268224" y="603504"/>
          <a:ext cx="6489192" cy="9308592"/>
        </p:xfrm>
        <a:graphic>
          <a:graphicData uri="http://schemas.openxmlformats.org/drawingml/2006/table">
            <a:tbl>
              <a:tblPr/>
              <a:tblGrid>
                <a:gridCol w="2072640"/>
                <a:gridCol w="1258824"/>
                <a:gridCol w="1889760"/>
                <a:gridCol w="1267968"/>
              </a:tblGrid>
              <a:tr h="1234440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инструментального исполнительства «Музыкальный рассвет» в номинации «Струнносмычковые инструменты» г. Москва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23.05.2020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Рузанова К.В.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203200" indent="0"/>
                      <a:r>
                        <a:rPr lang="ru" sz="1100">
                          <a:latin typeface="Times New Roman"/>
                        </a:rPr>
                        <a:t>Лауреат II ст.</a:t>
                      </a:r>
                    </a:p>
                  </a:txBody>
                  <a:tcPr marL="0" marR="0" marT="0" marB="0"/>
                </a:tc>
              </a:tr>
              <a:tr h="883920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Всероссийский конкурс «Призвание» номинация: презентация (дистанционный формат) г. Москва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29.05.2020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Васильева Н.Е.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Диплом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1094232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IV Международный конкурс музыкального исполнительства </a:t>
                      </a:r>
                      <a:r>
                        <a:rPr lang="en-US" sz="1100">
                          <a:latin typeface="Times New Roman"/>
                        </a:rPr>
                        <a:t>«Kazan-Music </a:t>
                      </a:r>
                      <a:r>
                        <a:rPr lang="ru" sz="1100">
                          <a:latin typeface="Times New Roman"/>
                        </a:rPr>
                        <a:t>Йорт» номинация: Фортепиано-Саксофон г. Казань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05.2020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469900" indent="-20320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Камерный ансамбль: Липатова Н.Н. Талапина Е.И.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27000" indent="0"/>
                      <a:r>
                        <a:rPr lang="ru" sz="1100">
                          <a:latin typeface="Times New Roman"/>
                        </a:rPr>
                        <a:t>Лауреаты II ст.</a:t>
                      </a:r>
                    </a:p>
                  </a:txBody>
                  <a:tcPr marL="0" marR="0" marT="0" marB="0"/>
                </a:tc>
              </a:tr>
              <a:tr h="1057656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I Всероссийский конкурс исполнительских искусств «За гранью таланта» номинация: Камерный ансамбль г. Казань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31.05.2020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469900" indent="-20320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Камерный ансамбль: Липатова Н.Н. Талапина Е.И.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203200" indent="0"/>
                      <a:r>
                        <a:rPr lang="ru" sz="1100">
                          <a:latin typeface="Times New Roman"/>
                        </a:rPr>
                        <a:t>Лауреаты I ст.</a:t>
                      </a:r>
                    </a:p>
                  </a:txBody>
                  <a:tcPr marL="0" marR="0" marT="0" marB="0"/>
                </a:tc>
              </a:tr>
              <a:tr h="359664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«Казань </a:t>
                      </a:r>
                      <a:r>
                        <a:rPr lang="en-US" sz="1100">
                          <a:latin typeface="Times New Roman"/>
                        </a:rPr>
                        <a:t>STARS» </a:t>
                      </a:r>
                      <a:r>
                        <a:rPr lang="ru" sz="1100">
                          <a:latin typeface="Times New Roman"/>
                        </a:rPr>
                        <a:t>г. Казань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октябрь 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Долгополова В.П.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27000" indent="0"/>
                      <a:r>
                        <a:rPr lang="ru" sz="1100">
                          <a:latin typeface="Times New Roman"/>
                        </a:rPr>
                        <a:t>Лауреат- III ст.</a:t>
                      </a:r>
                    </a:p>
                  </a:txBody>
                  <a:tcPr marL="0" marR="0" marT="0" marB="0"/>
                </a:tc>
              </a:tr>
              <a:tr h="359664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фестиваль-конкурс «Таланты и успех»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15.11.2020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Данилова Ю.М.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Лауреат II ст.</a:t>
                      </a:r>
                    </a:p>
                  </a:txBody>
                  <a:tcPr marL="0" marR="0" marT="0" marB="0"/>
                </a:tc>
              </a:tr>
              <a:tr h="883920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Всероссийский конкурс «Мелодинка» Блиц-олимпиада «Теория музыки: форма и содержание»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42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Сызранцева Н.В.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I место.</a:t>
                      </a:r>
                    </a:p>
                  </a:txBody>
                  <a:tcPr marL="0" marR="0" marT="0" marB="0"/>
                </a:tc>
              </a:tr>
              <a:tr h="539496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по музыке «Музыкальный калейдоскоп»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24.11.2020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Сызранцева Н.В.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I место.</a:t>
                      </a:r>
                    </a:p>
                  </a:txBody>
                  <a:tcPr marL="0" marR="0" marT="0" marB="0"/>
                </a:tc>
              </a:tr>
              <a:tr h="192024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Международный конкурс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29.11.2020 г.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Данилова Ю.М.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Лауреат I ст.</a:t>
                      </a:r>
                    </a:p>
                  </a:txBody>
                  <a:tcPr marL="0" marR="0" marT="0" marB="0" anchor="b"/>
                </a:tc>
              </a:tr>
              <a:tr h="521208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en-US" sz="1100">
                          <a:latin typeface="Times New Roman"/>
                        </a:rPr>
                        <a:t>«Art</a:t>
                      </a:r>
                      <a:r>
                        <a:rPr lang="ru" sz="1100">
                          <a:latin typeface="Times New Roman"/>
                        </a:rPr>
                        <a:t>-платформа -Зажечь звезду» номинация: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25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Волкова НИ.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Лауреат I ст.</a:t>
                      </a:r>
                    </a:p>
                  </a:txBody>
                  <a:tcPr marL="0" marR="0" marT="0" marB="0"/>
                </a:tc>
              </a:tr>
              <a:tr h="518160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«Инструментальное</a:t>
                      </a:r>
                    </a:p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мастерство</a:t>
                      </a:r>
                    </a:p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концертмейстера»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25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Волкова НИ.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Лауреат Шст.</a:t>
                      </a:r>
                    </a:p>
                  </a:txBody>
                  <a:tcPr marL="0" marR="0" marT="0" marB="0"/>
                </a:tc>
              </a:tr>
              <a:tr h="774192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Всероссийский профессиональный конкурс для педагогов «Ступени мастерства»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08.12. 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Долгополова В.П.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Лауреат I ст.</a:t>
                      </a:r>
                    </a:p>
                  </a:txBody>
                  <a:tcPr marL="0" marR="0" marT="0" marB="0"/>
                </a:tc>
              </a:tr>
              <a:tr h="890016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Всероссийский профессиональный конкурс для педагогов «Методическая копилка преподавателя ДШИ-2020»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08.12. 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Долгополова В.П.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Победитель I ст.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"/>
          <p:cNvSpPr/>
          <p:nvPr/>
        </p:nvSpPr>
        <p:spPr>
          <a:xfrm>
            <a:off x="6803136" y="9954768"/>
            <a:ext cx="143256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14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2" name=""/>
          <p:cNvGraphicFramePr>
            <a:graphicFrameLocks noGrp="1"/>
          </p:cNvGraphicFramePr>
          <p:nvPr/>
        </p:nvGraphicFramePr>
        <p:xfrm>
          <a:off x="268224" y="603504"/>
          <a:ext cx="6489192" cy="9278112"/>
        </p:xfrm>
        <a:graphic>
          <a:graphicData uri="http://schemas.openxmlformats.org/drawingml/2006/table">
            <a:tbl>
              <a:tblPr/>
              <a:tblGrid>
                <a:gridCol w="2072640"/>
                <a:gridCol w="1258824"/>
                <a:gridCol w="1889760"/>
                <a:gridCol w="1267968"/>
              </a:tblGrid>
              <a:tr h="533400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Образовательное тестирование «Культурный марафон»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12.12. 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Тюшина Т.Г.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Участие</a:t>
                      </a:r>
                    </a:p>
                  </a:txBody>
                  <a:tcPr marL="0" marR="0" marT="0" marB="0"/>
                </a:tc>
              </a:tr>
              <a:tr h="1234440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Всероссийский конкурс искусств «Новогодняя планета»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20.12. 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Инструментальное трио </a:t>
                      </a:r>
                      <a:r>
                        <a:rPr lang="en-US" sz="1100">
                          <a:latin typeface="Times New Roman"/>
                        </a:rPr>
                        <a:t>«Eversong»</a:t>
                      </a:r>
                    </a:p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( Хасанова З.М., РузановаК.В., Долгополова В.П.) Данилова Ю.М. Долгополова В.П.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>
                        <a:spcAft>
                          <a:spcPts val="3990"/>
                        </a:spcAft>
                      </a:pPr>
                      <a:r>
                        <a:rPr lang="ru" sz="1100">
                          <a:latin typeface="Times New Roman"/>
                        </a:rPr>
                        <a:t>Лауреаты III ст.</a:t>
                      </a:r>
                    </a:p>
                    <a:p>
                      <a:pPr marL="203200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I ст. Лауреат I ст.</a:t>
                      </a:r>
                    </a:p>
                  </a:txBody>
                  <a:tcPr marL="0" marR="0" marT="0" marB="0" anchor="b"/>
                </a:tc>
              </a:tr>
              <a:tr h="362712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416"/>
                        </a:lnSpc>
                      </a:pPr>
                      <a:r>
                        <a:rPr lang="ru" sz="1100">
                          <a:latin typeface="Times New Roman"/>
                        </a:rPr>
                        <a:t>Муниципальный конкурс ретро-песни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Данилова Ю.М.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Участие</a:t>
                      </a:r>
                    </a:p>
                  </a:txBody>
                  <a:tcPr marL="0" marR="0" marT="0" marB="0"/>
                </a:tc>
              </a:tr>
              <a:tr h="883920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XI Всероссийский конкурс «Компетентностный подход» Номинация : Игровые технологии на уроках и занятиях»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27.12. 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Сызранцева Н.В.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I место</a:t>
                      </a:r>
                    </a:p>
                  </a:txBody>
                  <a:tcPr marL="0" marR="0" marT="0" marB="0"/>
                </a:tc>
              </a:tr>
              <a:tr h="460248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фестиваль-конкурс талантов «Крылья»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Январь 2021г.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Волкова Н.И.-концертмейстер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Лауреат I ст.</a:t>
                      </a:r>
                    </a:p>
                  </a:txBody>
                  <a:tcPr marL="0" marR="0" marT="0" marB="0"/>
                </a:tc>
              </a:tr>
              <a:tr h="630936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«Путь к Вифлеемской звезде»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16.01.2021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Долгополова В.П. (фортепианный дуэт)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Лауреат I ст.</a:t>
                      </a:r>
                    </a:p>
                  </a:txBody>
                  <a:tcPr marL="0" marR="0" marT="0" marB="0"/>
                </a:tc>
              </a:tr>
              <a:tr h="594360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VI Международный фестиваль-конкурс «Путь к Вифлеемской звезде»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17 .01.2021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272"/>
                        </a:lnSpc>
                      </a:pPr>
                      <a:r>
                        <a:rPr lang="ru" sz="1100">
                          <a:latin typeface="Times New Roman"/>
                        </a:rPr>
                        <a:t>Писцова Ю.С.</a:t>
                      </a:r>
                    </a:p>
                    <a:p>
                      <a:pPr algn="ctr" indent="0">
                        <a:lnSpc>
                          <a:spcPts val="1272"/>
                        </a:lnSpc>
                      </a:pPr>
                      <a:r>
                        <a:rPr lang="ru" sz="1100">
                          <a:latin typeface="Times New Roman"/>
                        </a:rPr>
                        <a:t>( Иллюстратор у Романовой А.)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Дипломант 1 ст.</a:t>
                      </a:r>
                    </a:p>
                  </a:txBody>
                  <a:tcPr marL="0" marR="0" marT="0" marB="0" anchor="b"/>
                </a:tc>
              </a:tr>
              <a:tr h="594360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Поволжский конкурс ансамблевого мастерства </a:t>
                      </a:r>
                      <a:r>
                        <a:rPr lang="en-US" sz="1100">
                          <a:latin typeface="Times New Roman"/>
                        </a:rPr>
                        <a:t>«Tatarstan.ru»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28.01.2021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Долгополова В.П. (фортепианный дуэт)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Лауреат I ст.</a:t>
                      </a:r>
                    </a:p>
                  </a:txBody>
                  <a:tcPr marL="0" marR="0" marT="0" marB="0"/>
                </a:tc>
              </a:tr>
              <a:tr h="612648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«Жемчужина Татарстана»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06.02.2021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272"/>
                        </a:lnSpc>
                      </a:pPr>
                      <a:r>
                        <a:rPr lang="ru" sz="1100">
                          <a:latin typeface="Times New Roman"/>
                        </a:rPr>
                        <a:t>Долгополова В.П. (концертмейстер у Насибуллиной З)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203200" indent="0"/>
                      <a:r>
                        <a:rPr lang="ru" sz="1100">
                          <a:latin typeface="Times New Roman"/>
                        </a:rPr>
                        <a:t>Лауреат III ст.</a:t>
                      </a:r>
                    </a:p>
                  </a:txBody>
                  <a:tcPr marL="0" marR="0" marT="0" marB="0" anchor="b"/>
                </a:tc>
              </a:tr>
              <a:tr h="725424">
                <a:tc>
                  <a:txBody>
                    <a:bodyPr lIns="0" tIns="0" rIns="0" bIns="0">
                      <a:noAutofit/>
                    </a:bodyPr>
                    <a:p>
                      <a:endParaRPr sz="35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35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272"/>
                        </a:lnSpc>
                      </a:pPr>
                      <a:r>
                        <a:rPr lang="ru" sz="1100">
                          <a:latin typeface="Times New Roman"/>
                        </a:rPr>
                        <a:t>Талапина Е.И. (концертмейстер у Еграшиноц М. и Миронова 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2032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Шст. Лауреат II ст.</a:t>
                      </a:r>
                    </a:p>
                  </a:txBody>
                  <a:tcPr marL="0" marR="0" marT="0" marB="0" anchor="b"/>
                </a:tc>
              </a:tr>
              <a:tr h="774192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Всероссийский конкурс </a:t>
                      </a:r>
                      <a:r>
                        <a:rPr lang="en-US" sz="1100">
                          <a:latin typeface="Times New Roman"/>
                        </a:rPr>
                        <a:t>«Arrtera»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27000" indent="0"/>
                      <a:r>
                        <a:rPr lang="ru" sz="1100">
                          <a:latin typeface="Times New Roman"/>
                        </a:rPr>
                        <a:t>08-10.02.2021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272"/>
                        </a:lnSpc>
                      </a:pPr>
                      <a:r>
                        <a:rPr lang="ru" sz="1100">
                          <a:latin typeface="Times New Roman"/>
                        </a:rPr>
                        <a:t>Долгополова В.П. (концертмейстер у Насибуллиной З. Гайнуллина А.)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203200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II ст. Лауреат II ст.</a:t>
                      </a:r>
                    </a:p>
                  </a:txBody>
                  <a:tcPr marL="0" marR="0" marT="0" marB="0" anchor="b"/>
                </a:tc>
              </a:tr>
              <a:tr h="707136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Муниципальный конкурс на приз Главы Администрации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12.02.2021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272"/>
                        </a:lnSpc>
                      </a:pPr>
                      <a:r>
                        <a:rPr lang="ru" sz="1100">
                          <a:latin typeface="Times New Roman"/>
                        </a:rPr>
                        <a:t>Талапина Е.И. (концертмейстер у Кожевниковой Е. Файзуллиной А.)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Участники</a:t>
                      </a:r>
                    </a:p>
                  </a:txBody>
                  <a:tcPr marL="0" marR="0" marT="0" marB="0" anchor="ctr"/>
                </a:tc>
              </a:tr>
              <a:tr h="1164336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Республиканский конкурс исполнителей на духовых инструментах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17.02.2021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272"/>
                        </a:lnSpc>
                      </a:pPr>
                      <a:r>
                        <a:rPr lang="ru" sz="1100">
                          <a:latin typeface="Times New Roman"/>
                        </a:rPr>
                        <a:t>Талапина Е.И. (концертмейстер у Еграшиной М. Миронов Т.) Веретенникова А.Г. (концертмейстер у Сабирова Раяза)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203200" indent="0">
                        <a:lnSpc>
                          <a:spcPts val="1368"/>
                        </a:lnSpc>
                        <a:spcAft>
                          <a:spcPts val="840"/>
                        </a:spcAft>
                      </a:pPr>
                      <a:r>
                        <a:rPr lang="ru" sz="1100">
                          <a:latin typeface="Times New Roman"/>
                        </a:rPr>
                        <a:t>Лауреат Шст. Лауреат Шст.</a:t>
                      </a:r>
                    </a:p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Дипломант I ст.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3" name=""/>
          <p:cNvSpPr/>
          <p:nvPr/>
        </p:nvSpPr>
        <p:spPr>
          <a:xfrm>
            <a:off x="6803136" y="9954768"/>
            <a:ext cx="140208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15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2" name=""/>
          <p:cNvGraphicFramePr>
            <a:graphicFrameLocks noGrp="1"/>
          </p:cNvGraphicFramePr>
          <p:nvPr/>
        </p:nvGraphicFramePr>
        <p:xfrm>
          <a:off x="268224" y="603504"/>
          <a:ext cx="6489192" cy="5553456"/>
        </p:xfrm>
        <a:graphic>
          <a:graphicData uri="http://schemas.openxmlformats.org/drawingml/2006/table">
            <a:tbl>
              <a:tblPr/>
              <a:tblGrid>
                <a:gridCol w="2072640"/>
                <a:gridCol w="1258824"/>
                <a:gridCol w="1889760"/>
                <a:gridCol w="1267968"/>
              </a:tblGrid>
              <a:tr h="777240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II Республиканский конкурс молодых исполнителей на духовых и ударных инструментах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17.02.2021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416"/>
                        </a:lnSpc>
                      </a:pPr>
                      <a:r>
                        <a:rPr lang="ru" sz="1100">
                          <a:latin typeface="Times New Roman"/>
                        </a:rPr>
                        <a:t>Липатова Н.Н. в квартете саксофонистов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I степени</a:t>
                      </a:r>
                    </a:p>
                  </a:txBody>
                  <a:tcPr marL="0" marR="0" marT="0" marB="0"/>
                </a:tc>
              </a:tr>
              <a:tr h="533400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"Ангелы надежды"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17.02.2021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248"/>
                        </a:lnSpc>
                      </a:pPr>
                      <a:r>
                        <a:rPr lang="ru" sz="1100">
                          <a:latin typeface="Times New Roman"/>
                        </a:rPr>
                        <a:t>Талапина Е.И. (концертмейстер у Кожевниковой Е.)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Лауреат I ст.</a:t>
                      </a:r>
                    </a:p>
                  </a:txBody>
                  <a:tcPr marL="0" marR="0" marT="0" marB="0" anchor="b"/>
                </a:tc>
              </a:tr>
              <a:tr h="530352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фестиваль-конкурс «Золотое наследие»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152400" indent="0"/>
                      <a:r>
                        <a:rPr lang="ru" sz="1100">
                          <a:latin typeface="Times New Roman"/>
                        </a:rPr>
                        <a:t>Январь 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Данилова Ю.М.. Академический вокал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Лауреат I ст.</a:t>
                      </a:r>
                    </a:p>
                  </a:txBody>
                  <a:tcPr marL="0" marR="0" marT="0" marB="0"/>
                </a:tc>
              </a:tr>
              <a:tr h="448056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Международ. фестиваль-конкурс «Золотое наследие»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52400" indent="0"/>
                      <a:r>
                        <a:rPr lang="ru" sz="1100">
                          <a:latin typeface="Times New Roman"/>
                        </a:rPr>
                        <a:t>Январь 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Данилова Ю.М.. Эстрадный вокал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Лауреат I ст.</a:t>
                      </a:r>
                    </a:p>
                  </a:txBody>
                  <a:tcPr marL="0" marR="0" marT="0" marB="0"/>
                </a:tc>
              </a:tr>
              <a:tr h="387096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Междунар. фестиваль-конкурс талантов «Крылья»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52400" indent="0"/>
                      <a:r>
                        <a:rPr lang="ru" sz="1100">
                          <a:latin typeface="Times New Roman"/>
                        </a:rPr>
                        <a:t>Январь 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Данилова Ю.М.. Академический вокал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Лауреат I ст.</a:t>
                      </a:r>
                    </a:p>
                  </a:txBody>
                  <a:tcPr marL="0" marR="0" marT="0" marB="0"/>
                </a:tc>
              </a:tr>
              <a:tr h="396240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Междунар. фестиваль-конкурс талантов «Крылья»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52400" indent="0"/>
                      <a:r>
                        <a:rPr lang="ru" sz="1100">
                          <a:latin typeface="Times New Roman"/>
                        </a:rPr>
                        <a:t>Январь 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Данилова Ю.М.. Эстрадный вокал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Лауреат I ст.</a:t>
                      </a:r>
                    </a:p>
                  </a:txBody>
                  <a:tcPr marL="0" marR="0" marT="0" marB="0"/>
                </a:tc>
              </a:tr>
              <a:tr h="774192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II Республиканский конкурс молодых исполнителей на духовых и ударных инструментах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17.02.2021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Квартет саксофонистов рук. Липатова Н.Н.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Лауреат I ст.</a:t>
                      </a:r>
                    </a:p>
                  </a:txBody>
                  <a:tcPr marL="0" marR="0" marT="0" marB="0"/>
                </a:tc>
              </a:tr>
              <a:tr h="387096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</a:t>
                      </a:r>
                      <a:r>
                        <a:rPr lang="en-US" sz="1100">
                          <a:latin typeface="Times New Roman"/>
                        </a:rPr>
                        <a:t>«MUZA»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28.02.2021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Ансамбль виолончелистов - Писцова Ю.С.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spcAft>
                          <a:spcPts val="210"/>
                        </a:spcAft>
                      </a:pPr>
                      <a:r>
                        <a:rPr lang="ru" sz="1100">
                          <a:latin typeface="Times New Roman"/>
                        </a:rPr>
                        <a:t>Диплом</a:t>
                      </a:r>
                    </a:p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Гран-При</a:t>
                      </a:r>
                    </a:p>
                  </a:txBody>
                  <a:tcPr marL="0" marR="0" marT="0" marB="0"/>
                </a:tc>
              </a:tr>
              <a:tr h="609600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Поволжский конкурс </a:t>
                      </a:r>
                      <a:r>
                        <a:rPr lang="en-US" sz="1100">
                          <a:latin typeface="Times New Roman"/>
                        </a:rPr>
                        <a:t>«TATARSTAN.ru»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2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272"/>
                        </a:lnSpc>
                      </a:pPr>
                      <a:r>
                        <a:rPr lang="ru" sz="1100">
                          <a:latin typeface="Times New Roman"/>
                        </a:rPr>
                        <a:t>Писцова Ю.С.</a:t>
                      </a:r>
                    </a:p>
                    <a:p>
                      <a:pPr algn="ctr" indent="0">
                        <a:lnSpc>
                          <a:spcPts val="1272"/>
                        </a:lnSpc>
                      </a:pPr>
                      <a:r>
                        <a:rPr lang="ru" sz="1100">
                          <a:latin typeface="Times New Roman"/>
                        </a:rPr>
                        <a:t>( Иллюстратор у Романовой А.)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Лауреат III ст.</a:t>
                      </a:r>
                    </a:p>
                  </a:txBody>
                  <a:tcPr marL="0" marR="0" marT="0" marB="0" anchor="b"/>
                </a:tc>
              </a:tr>
              <a:tr h="710184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Школьный конкурс «Струнные фанфары»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15.03.2021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248"/>
                        </a:lnSpc>
                      </a:pPr>
                      <a:r>
                        <a:rPr lang="ru" sz="1100">
                          <a:latin typeface="Times New Roman"/>
                        </a:rPr>
                        <a:t>Долгополова В.П. (концертмейстер у Петросян С Петросян М)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II ст. Лауреат II ст.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3" name=""/>
          <p:cNvSpPr/>
          <p:nvPr/>
        </p:nvSpPr>
        <p:spPr>
          <a:xfrm>
            <a:off x="524256" y="6373368"/>
            <a:ext cx="6425184" cy="1584960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just" indent="0">
              <a:lnSpc>
                <a:spcPts val="1584"/>
              </a:lnSpc>
              <a:spcBef>
                <a:spcPts val="1050"/>
              </a:spcBef>
              <a:spcAft>
                <a:spcPts val="1050"/>
              </a:spcAft>
            </a:pPr>
            <a:r>
              <a:rPr lang="ru" sz="1100">
                <a:latin typeface="Times New Roman"/>
              </a:rPr>
              <a:t>На педагогических Советах школы рассматривались вопросы образовательной деятельности учреждения, методической и учебно-воспитательной работы, задачи и перспективы развития школы, сохранность контингента, итоги аттестации обучающихся в соответствии с планом работы отделов. Утверждались образовательные программы, учебные планы, положения. Также анализировались учебно-методические материалы, рассматривались предложения о внедрении новых подходов к образовательному процессу.</a:t>
            </a:r>
          </a:p>
          <a:p>
            <a:pPr algn="ctr" indent="0"/>
            <a:r>
              <a:rPr lang="ru" sz="1100">
                <a:latin typeface="Times New Roman"/>
              </a:rPr>
              <a:t>7. КОНКУРСНО-ФЕСТИВАЛЬНАЯ И ТВОРЧЕСКАЯ ДЕЯТЕЛЬНОСТЬ.</a:t>
            </a:r>
          </a:p>
        </p:txBody>
      </p:sp>
      <p:sp>
        <p:nvSpPr>
          <p:cNvPr id="4" name=""/>
          <p:cNvSpPr/>
          <p:nvPr/>
        </p:nvSpPr>
        <p:spPr>
          <a:xfrm>
            <a:off x="530352" y="8165592"/>
            <a:ext cx="6409944" cy="576072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indent="203200">
              <a:lnSpc>
                <a:spcPts val="1584"/>
              </a:lnSpc>
            </a:pPr>
            <a:r>
              <a:rPr lang="ru" sz="1100">
                <a:latin typeface="Times New Roman"/>
              </a:rPr>
              <a:t>В 2020 году 160 учащихся и 8 коллективов Школы приняли участие в международных, всероссийских, республиканских, региональных, городских конкурсах и фестивалях.</a:t>
            </a:r>
          </a:p>
          <a:p>
            <a:pPr algn="ctr" indent="0">
              <a:lnSpc>
                <a:spcPts val="1584"/>
              </a:lnSpc>
            </a:pPr>
            <a:r>
              <a:rPr lang="ru" i="1" u="sng" sz="1150">
                <a:latin typeface="Times New Roman"/>
              </a:rPr>
              <a:t>Школьные конкурсы, олимпиады:</a:t>
            </a:r>
          </a:p>
        </p:txBody>
      </p:sp>
      <p:graphicFrame>
        <p:nvGraphicFramePr>
          <p:cNvPr id="5" name=""/>
          <p:cNvGraphicFramePr>
            <a:graphicFrameLocks noGrp="1"/>
          </p:cNvGraphicFramePr>
          <p:nvPr/>
        </p:nvGraphicFramePr>
        <p:xfrm>
          <a:off x="536448" y="8747760"/>
          <a:ext cx="6760464" cy="1072896"/>
        </p:xfrm>
        <a:graphic>
          <a:graphicData uri="http://schemas.openxmlformats.org/drawingml/2006/table">
            <a:tbl>
              <a:tblPr/>
              <a:tblGrid>
                <a:gridCol w="454152"/>
                <a:gridCol w="1078992"/>
                <a:gridCol w="2700528"/>
                <a:gridCol w="2526792"/>
              </a:tblGrid>
              <a:tr h="362712">
                <a:tc>
                  <a:txBody>
                    <a:bodyPr lIns="0" tIns="0" rIns="0" bIns="0">
                      <a:noAutofit/>
                    </a:bodyPr>
                    <a:p>
                      <a:pPr indent="0">
                        <a:spcAft>
                          <a:spcPts val="210"/>
                        </a:spcAft>
                      </a:pPr>
                      <a:r>
                        <a:rPr lang="ru" sz="1100">
                          <a:latin typeface="Times New Roman"/>
                        </a:rPr>
                        <a:t>№</a:t>
                      </a:r>
                    </a:p>
                    <a:p>
                      <a:pPr indent="0"/>
                      <a:r>
                        <a:rPr lang="ru" sz="1100">
                          <a:latin typeface="Times New Roman"/>
                        </a:rPr>
                        <a:t>п/п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520700" indent="0"/>
                      <a:r>
                        <a:rPr lang="ru" sz="1100">
                          <a:latin typeface="Times New Roman"/>
                        </a:rPr>
                        <a:t>Дата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333500" indent="0"/>
                      <a:r>
                        <a:rPr lang="ru" sz="1100">
                          <a:latin typeface="Times New Roman"/>
                        </a:rPr>
                        <a:t>Тема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Преподаватель</a:t>
                      </a:r>
                    </a:p>
                  </a:txBody>
                  <a:tcPr marL="0" marR="0" marT="0" marB="0" anchor="ctr"/>
                </a:tc>
              </a:tr>
              <a:tr h="710184"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100">
                          <a:latin typeface="Times New Roman"/>
                        </a:rPr>
                        <a:t>1.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indent="0"/>
                      <a:r>
                        <a:rPr lang="ru" sz="1100">
                          <a:latin typeface="Times New Roman"/>
                        </a:rPr>
                        <a:t>13.02.2020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1143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Школьный конкурс этюдов учащихся фортепианного отделения «Юный виртуоз-2020»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Шакирова Г.Р. Данилова Ю.М.</a:t>
                      </a:r>
                    </a:p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Волкова Н.И. Долгополова В.П.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"/>
          <p:cNvSpPr/>
          <p:nvPr/>
        </p:nvSpPr>
        <p:spPr>
          <a:xfrm>
            <a:off x="6803136" y="9954768"/>
            <a:ext cx="143256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16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2" name=""/>
          <p:cNvGraphicFramePr>
            <a:graphicFrameLocks noGrp="1"/>
          </p:cNvGraphicFramePr>
          <p:nvPr/>
        </p:nvGraphicFramePr>
        <p:xfrm>
          <a:off x="536448" y="603504"/>
          <a:ext cx="6760464" cy="4602480"/>
        </p:xfrm>
        <a:graphic>
          <a:graphicData uri="http://schemas.openxmlformats.org/drawingml/2006/table">
            <a:tbl>
              <a:tblPr/>
              <a:tblGrid>
                <a:gridCol w="454152"/>
                <a:gridCol w="1078992"/>
                <a:gridCol w="2700528"/>
                <a:gridCol w="2526792"/>
              </a:tblGrid>
              <a:tr h="359664">
                <a:tc>
                  <a:txBody>
                    <a:bodyPr lIns="0" tIns="0" rIns="0" bIns="0">
                      <a:noAutofit/>
                    </a:bodyPr>
                    <a:p>
                      <a:endParaRPr sz="17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7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7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416"/>
                        </a:lnSpc>
                      </a:pPr>
                      <a:r>
                        <a:rPr lang="ru" sz="1100">
                          <a:latin typeface="Times New Roman"/>
                        </a:rPr>
                        <a:t>Талапина Е.И Таротина Т.В..</a:t>
                      </a:r>
                    </a:p>
                  </a:txBody>
                  <a:tcPr marL="0" marR="0" marT="0" marB="0" anchor="b"/>
                </a:tc>
              </a:tr>
              <a:tr h="1057656"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100">
                          <a:latin typeface="Times New Roman"/>
                        </a:rPr>
                        <a:t>2.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28.02.2020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88900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VII школьный конкурс по общему фортепиано «Палитра мелодий».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Файзулина И.Г. Хасанова З.М. Бармина С.В. Долгополова В.П Рузанова К.В. Данилова Ю.М.</a:t>
                      </a:r>
                    </a:p>
                  </a:txBody>
                  <a:tcPr marL="0" marR="0" marT="0" marB="0" anchor="b"/>
                </a:tc>
              </a:tr>
              <a:tr h="707136"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100">
                          <a:latin typeface="Times New Roman"/>
                        </a:rPr>
                        <a:t>3.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indent="0"/>
                      <a:r>
                        <a:rPr lang="ru" sz="1100">
                          <a:latin typeface="Times New Roman"/>
                        </a:rPr>
                        <a:t>12.03.2020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889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Школьный конкурс учащихся оркестрового отделения «Струнные фанфары-2020»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800100" marR="8001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Липатова Н.Н. Хасанова З.М. Ребракова А.З. Рузанова К.В.</a:t>
                      </a:r>
                    </a:p>
                  </a:txBody>
                  <a:tcPr marL="0" marR="0" marT="0" marB="0" anchor="b"/>
                </a:tc>
              </a:tr>
              <a:tr h="533400"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100">
                          <a:latin typeface="Times New Roman"/>
                        </a:rPr>
                        <a:t>4.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22.05.2020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889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Школьный конкурс «Любимая школа», посвященный 45-летию ДМШ №6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Преподаватели отделов</a:t>
                      </a:r>
                    </a:p>
                  </a:txBody>
                  <a:tcPr marL="0" marR="0" marT="0" marB="0"/>
                </a:tc>
              </a:tr>
              <a:tr h="1231392"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100">
                          <a:latin typeface="Times New Roman"/>
                        </a:rPr>
                        <a:t>5.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25.02.2021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88900" indent="0">
                        <a:lnSpc>
                          <a:spcPts val="1416"/>
                        </a:lnSpc>
                      </a:pPr>
                      <a:r>
                        <a:rPr lang="en-US" sz="1100">
                          <a:latin typeface="Times New Roman"/>
                        </a:rPr>
                        <a:t>VIII </a:t>
                      </a:r>
                      <a:r>
                        <a:rPr lang="ru" sz="1100">
                          <a:latin typeface="Times New Roman"/>
                        </a:rPr>
                        <a:t>школьный конкурс по общему фортепиано «Палитра мелодий».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Файзулина И.Г. Хасанова З.М. Бармина С.В. Долгополова В.П Писцова Ю.С. Данилова Ю.М. Веретенникова А.Г.</a:t>
                      </a:r>
                    </a:p>
                  </a:txBody>
                  <a:tcPr marL="0" marR="0" marT="0" marB="0" anchor="b"/>
                </a:tc>
              </a:tr>
              <a:tr h="713232"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100">
                          <a:latin typeface="Times New Roman"/>
                        </a:rPr>
                        <a:t>6.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indent="0"/>
                      <a:r>
                        <a:rPr lang="ru" sz="1100">
                          <a:latin typeface="Times New Roman"/>
                        </a:rPr>
                        <a:t>15.03.2021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889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Школьный конкурс учащихся оркестрового отделения«Струнные фанфары -2021»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800100" marR="8001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Липатова Н.Н. Хасанова З.М. Устинова Л.Ю. Писцова Ю.С.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3" name=""/>
          <p:cNvSpPr/>
          <p:nvPr/>
        </p:nvSpPr>
        <p:spPr>
          <a:xfrm>
            <a:off x="1929384" y="5391912"/>
            <a:ext cx="3596640" cy="176784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i="1" u="sng" sz="1150">
                <a:latin typeface="Times New Roman"/>
              </a:rPr>
              <a:t>Городские, Региональные, Республиканские конкурсы:</a:t>
            </a:r>
          </a:p>
        </p:txBody>
      </p:sp>
      <p:graphicFrame>
        <p:nvGraphicFramePr>
          <p:cNvPr id="4" name=""/>
          <p:cNvGraphicFramePr>
            <a:graphicFrameLocks noGrp="1"/>
          </p:cNvGraphicFramePr>
          <p:nvPr/>
        </p:nvGraphicFramePr>
        <p:xfrm>
          <a:off x="268224" y="5532120"/>
          <a:ext cx="7117080" cy="4294632"/>
        </p:xfrm>
        <a:graphic>
          <a:graphicData uri="http://schemas.openxmlformats.org/drawingml/2006/table">
            <a:tbl>
              <a:tblPr/>
              <a:tblGrid>
                <a:gridCol w="451104"/>
                <a:gridCol w="1082040"/>
                <a:gridCol w="2429256"/>
                <a:gridCol w="1889760"/>
                <a:gridCol w="1264920"/>
              </a:tblGrid>
              <a:tr h="381000">
                <a:tc>
                  <a:txBody>
                    <a:bodyPr lIns="0" tIns="0" rIns="0" bIns="0">
                      <a:noAutofit/>
                    </a:bodyPr>
                    <a:p>
                      <a:pPr algn="r" marR="139700" indent="0">
                        <a:spcAft>
                          <a:spcPts val="210"/>
                        </a:spcAft>
                      </a:pPr>
                      <a:r>
                        <a:rPr lang="ru" sz="1100">
                          <a:latin typeface="Times New Roman"/>
                        </a:rPr>
                        <a:t>№№</a:t>
                      </a:r>
                    </a:p>
                    <a:p>
                      <a:pPr algn="r" marR="139700" indent="0"/>
                      <a:r>
                        <a:rPr lang="ru" sz="1100">
                          <a:latin typeface="Times New Roman"/>
                        </a:rPr>
                        <a:t>п/п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533400" indent="0"/>
                      <a:r>
                        <a:rPr lang="ru" sz="1100">
                          <a:latin typeface="Times New Roman"/>
                        </a:rPr>
                        <a:t>Дата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66800" indent="0"/>
                      <a:r>
                        <a:rPr lang="ru" sz="1100">
                          <a:latin typeface="Times New Roman"/>
                        </a:rPr>
                        <a:t>Конкурс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317500" indent="0"/>
                      <a:r>
                        <a:rPr lang="ru" sz="1100">
                          <a:latin typeface="Times New Roman"/>
                        </a:rPr>
                        <a:t>Ф.И.участников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177800" indent="0">
                        <a:spcAft>
                          <a:spcPts val="420"/>
                        </a:spcAft>
                      </a:pPr>
                      <a:r>
                        <a:rPr lang="ru" sz="1100">
                          <a:latin typeface="Times New Roman"/>
                        </a:rPr>
                        <a:t>Призовое</a:t>
                      </a:r>
                    </a:p>
                    <a:p>
                      <a:pPr marL="584200" indent="0"/>
                      <a:r>
                        <a:rPr lang="ru" sz="1100">
                          <a:latin typeface="Times New Roman"/>
                        </a:rPr>
                        <a:t>место</a:t>
                      </a:r>
                    </a:p>
                  </a:txBody>
                  <a:tcPr marL="0" marR="0" marT="0" marB="0" anchor="ctr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algn="r" marR="139700" indent="0"/>
                      <a:r>
                        <a:rPr lang="ru" sz="1100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26.01.2020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1143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Республиканский конкурс «Первые шаги»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317500" indent="0"/>
                      <a:r>
                        <a:rPr lang="ru" sz="1100">
                          <a:latin typeface="Times New Roman"/>
                        </a:rPr>
                        <a:t>Шигапова Ралина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88900" indent="0"/>
                      <a:r>
                        <a:rPr lang="ru" sz="1100">
                          <a:latin typeface="Times New Roman"/>
                        </a:rPr>
                        <a:t>Диплом III ст.</a:t>
                      </a:r>
                    </a:p>
                  </a:txBody>
                  <a:tcPr marL="0" marR="0" marT="0" marB="0"/>
                </a:tc>
              </a:tr>
              <a:tr h="359664">
                <a:tc>
                  <a:txBody>
                    <a:bodyPr lIns="0" tIns="0" rIns="0" bIns="0">
                      <a:noAutofit/>
                    </a:bodyPr>
                    <a:p>
                      <a:pPr algn="r" marR="139700" indent="0"/>
                      <a:r>
                        <a:rPr lang="ru" sz="1100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88900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29-30. 01.2020 г.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114300" indent="0">
                        <a:lnSpc>
                          <a:spcPts val="1416"/>
                        </a:lnSpc>
                      </a:pPr>
                      <a:r>
                        <a:rPr lang="ru" sz="1100">
                          <a:latin typeface="Times New Roman"/>
                        </a:rPr>
                        <a:t>Региональный конкурс «Страна поющего соловья»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114300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Басырова Самира Юлдашева Регина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88900" indent="0">
                        <a:lnSpc>
                          <a:spcPts val="1416"/>
                        </a:lnSpc>
                      </a:pPr>
                      <a:r>
                        <a:rPr lang="ru" sz="1100">
                          <a:latin typeface="Times New Roman"/>
                        </a:rPr>
                        <a:t>Диплом I ст. Диплом </a:t>
                      </a:r>
                      <a:r>
                        <a:rPr lang="en-US" cap="small" sz="1100">
                          <a:latin typeface="Times New Roman"/>
                        </a:rPr>
                        <a:t>Ict.</a:t>
                      </a:r>
                    </a:p>
                  </a:txBody>
                  <a:tcPr marL="0" marR="0" marT="0" marB="0" anchor="b"/>
                </a:tc>
              </a:tr>
              <a:tr h="1057656">
                <a:tc>
                  <a:txBody>
                    <a:bodyPr lIns="0" tIns="0" rIns="0" bIns="0">
                      <a:noAutofit/>
                    </a:bodyPr>
                    <a:p>
                      <a:pPr algn="r" marR="139700" indent="0"/>
                      <a:r>
                        <a:rPr lang="ru" sz="110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88900" indent="0"/>
                      <a:r>
                        <a:rPr lang="ru" sz="1100">
                          <a:latin typeface="Times New Roman"/>
                        </a:rPr>
                        <a:t>12.02.2020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1143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Республиканский конкурс молодых исполнителей на духовых и ударных инструментах.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1143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Саренова Айгуль Шигапов Рузаль Миронов Тахир Еграшина Мирослава Маркова Антонина Зарипов Равиль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889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I ст. Лауреат III ст. Лауреат III ст. Диплом I ст. Диплом I ст. Лауреат I ст.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algn="r" marR="139700" indent="0"/>
                      <a:r>
                        <a:rPr lang="ru" sz="1100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26.02.2020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114300" indent="0">
                        <a:lnSpc>
                          <a:spcPts val="1416"/>
                        </a:lnSpc>
                      </a:pPr>
                      <a:r>
                        <a:rPr lang="ru" sz="1100">
                          <a:latin typeface="Times New Roman"/>
                        </a:rPr>
                        <a:t>Республиканский конкурс вокализов </a:t>
                      </a:r>
                      <a:r>
                        <a:rPr lang="en-US" sz="1100">
                          <a:latin typeface="Times New Roman"/>
                        </a:rPr>
                        <a:t>«VOCALIZZO»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317500" indent="0"/>
                      <a:r>
                        <a:rPr lang="ru" sz="1100">
                          <a:latin typeface="Times New Roman"/>
                        </a:rPr>
                        <a:t>Шигапова Ралина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88900" indent="0"/>
                      <a:r>
                        <a:rPr lang="ru" sz="1100">
                          <a:latin typeface="Times New Roman"/>
                        </a:rPr>
                        <a:t>Диплом II ст.</a:t>
                      </a:r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algn="r" marR="139700" indent="0"/>
                      <a:r>
                        <a:rPr lang="ru" sz="1100"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26.02.2020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114300" indent="0">
                        <a:lnSpc>
                          <a:spcPts val="1416"/>
                        </a:lnSpc>
                      </a:pPr>
                      <a:r>
                        <a:rPr lang="ru" sz="1100">
                          <a:latin typeface="Times New Roman"/>
                        </a:rPr>
                        <a:t>Региональный фестиваль «Страна поющего соловья»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1143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Саренова Айгуль Еграшина Мирослава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177800" indent="0">
                        <a:spcAft>
                          <a:spcPts val="210"/>
                        </a:spcAft>
                      </a:pPr>
                      <a:r>
                        <a:rPr lang="ru" sz="1100">
                          <a:latin typeface="Times New Roman"/>
                        </a:rPr>
                        <a:t>Дипломант</a:t>
                      </a:r>
                    </a:p>
                    <a:p>
                      <a:pPr algn="r" marR="177800" indent="0"/>
                      <a:r>
                        <a:rPr lang="ru" sz="1100">
                          <a:latin typeface="Times New Roman"/>
                        </a:rPr>
                        <a:t>Дипломант</a:t>
                      </a:r>
                    </a:p>
                  </a:txBody>
                  <a:tcPr marL="0" marR="0" marT="0" marB="0" anchor="b"/>
                </a:tc>
              </a:tr>
              <a:tr h="530352">
                <a:tc>
                  <a:txBody>
                    <a:bodyPr lIns="0" tIns="0" rIns="0" bIns="0">
                      <a:noAutofit/>
                    </a:bodyPr>
                    <a:p>
                      <a:pPr algn="r" marR="139700" indent="0"/>
                      <a:r>
                        <a:rPr lang="ru" sz="1100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28.02.2020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114300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XIII Республиканский фестиваль-конкурс «Камская мозаика»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114300" indent="0"/>
                      <a:r>
                        <a:rPr lang="ru" sz="1100">
                          <a:latin typeface="Times New Roman"/>
                        </a:rPr>
                        <a:t>Зарипов Равиль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88900" indent="0"/>
                      <a:r>
                        <a:rPr lang="ru" sz="1100">
                          <a:latin typeface="Times New Roman"/>
                        </a:rPr>
                        <a:t>Лауреат I ст.</a:t>
                      </a:r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algn="r" marR="139700" indent="0"/>
                      <a:r>
                        <a:rPr lang="ru" sz="110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29.02.2020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1143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Республиканский фортепианный конкурс им. Д.Д. Шостаковича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114300" indent="0"/>
                      <a:r>
                        <a:rPr lang="ru" sz="1100">
                          <a:latin typeface="Times New Roman"/>
                        </a:rPr>
                        <a:t>Фатхутдинов Даниль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88900" indent="0"/>
                      <a:r>
                        <a:rPr lang="ru" sz="1100">
                          <a:latin typeface="Times New Roman"/>
                        </a:rPr>
                        <a:t>Лауреат II ст.</a:t>
                      </a:r>
                    </a:p>
                  </a:txBody>
                  <a:tcPr marL="0" marR="0" marT="0" marB="0"/>
                </a:tc>
              </a:tr>
              <a:tr h="539496">
                <a:tc>
                  <a:txBody>
                    <a:bodyPr lIns="0" tIns="0" rIns="0" bIns="0">
                      <a:noAutofit/>
                    </a:bodyPr>
                    <a:p>
                      <a:pPr algn="r" marR="139700" indent="0"/>
                      <a:r>
                        <a:rPr lang="ru" sz="1100"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29.02.2020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1143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Гала концерт Муниципального конкурса вокалистов «На приз Главы НМР РТ»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1143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Юлдашева Регина Осипова Вероника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889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III ст. Лауреат III ст.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" name=""/>
          <p:cNvSpPr/>
          <p:nvPr/>
        </p:nvSpPr>
        <p:spPr>
          <a:xfrm>
            <a:off x="6803136" y="9954768"/>
            <a:ext cx="143256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17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2" name=""/>
          <p:cNvGraphicFramePr>
            <a:graphicFrameLocks noGrp="1"/>
          </p:cNvGraphicFramePr>
          <p:nvPr/>
        </p:nvGraphicFramePr>
        <p:xfrm>
          <a:off x="268224" y="603504"/>
          <a:ext cx="7117080" cy="9189720"/>
        </p:xfrm>
        <a:graphic>
          <a:graphicData uri="http://schemas.openxmlformats.org/drawingml/2006/table">
            <a:tbl>
              <a:tblPr/>
              <a:tblGrid>
                <a:gridCol w="451104"/>
                <a:gridCol w="1082040"/>
                <a:gridCol w="2429256"/>
                <a:gridCol w="1889760"/>
                <a:gridCol w="1264920"/>
              </a:tblGrid>
              <a:tr h="710184">
                <a:tc>
                  <a:txBody>
                    <a:bodyPr lIns="0" tIns="0" rIns="0" bIns="0">
                      <a:noAutofit/>
                    </a:bodyPr>
                    <a:p>
                      <a:pPr algn="r" marR="152400" indent="0"/>
                      <a:r>
                        <a:rPr lang="ru" sz="1100">
                          <a:latin typeface="Times New Roman"/>
                        </a:rPr>
                        <a:t>9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indent="0"/>
                      <a:r>
                        <a:rPr lang="ru" sz="1100">
                          <a:latin typeface="Times New Roman"/>
                        </a:rPr>
                        <a:t>01.03.2020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Республиканский конкурс «Музыкальный звездопад» II</a:t>
                      </a:r>
                    </a:p>
                    <a:p>
                      <a:pPr algn="ctr" indent="0"/>
                      <a:r>
                        <a:rPr lang="ru" baseline="30000" sz="1100">
                          <a:latin typeface="Times New Roman"/>
                        </a:rPr>
                        <a:t>т</a:t>
                      </a:r>
                      <a:r>
                        <a:rPr lang="ru" sz="1100">
                          <a:latin typeface="Times New Roman"/>
                        </a:rPr>
                        <a:t>ур.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368300" marR="114300" indent="7620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Шигапова Ралина Коловская Саша Сафина Руфина Юлдашева Регина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1524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Диплом I ст. Лауреат III ст. Лауреат III ст. Диплом I ст.</a:t>
                      </a:r>
                    </a:p>
                  </a:txBody>
                  <a:tcPr marL="0" marR="0" marT="0" marB="0" anchor="b"/>
                </a:tc>
              </a:tr>
              <a:tr h="1758696">
                <a:tc>
                  <a:txBody>
                    <a:bodyPr lIns="0" tIns="0" rIns="0" bIns="0">
                      <a:noAutofit/>
                    </a:bodyPr>
                    <a:p>
                      <a:pPr algn="r" marR="152400" indent="0"/>
                      <a:r>
                        <a:rPr lang="ru" sz="1100">
                          <a:latin typeface="Times New Roman"/>
                        </a:rPr>
                        <a:t>10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indent="0"/>
                      <a:r>
                        <a:rPr lang="ru" sz="1100">
                          <a:latin typeface="Times New Roman"/>
                        </a:rPr>
                        <a:t>12.03.2020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III Республиканский конкурс юных исполнителей на народных инструментах среди учащихся ДМШ и ДШИ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1143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Оркестр Н.И.: Шигапов Рузаль Нугманов Аяз Романова Аделя Имамов Салават Цынцарь Вика Титова Карина Махмутова Яна Першин Давыд Исламов Камиль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152400" indent="0"/>
                      <a:r>
                        <a:rPr lang="ru" sz="1100">
                          <a:latin typeface="Times New Roman"/>
                        </a:rPr>
                        <a:t>Лауреаты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1057656">
                <a:tc>
                  <a:txBody>
                    <a:bodyPr lIns="0" tIns="0" rIns="0" bIns="0">
                      <a:noAutofit/>
                    </a:bodyPr>
                    <a:p>
                      <a:pPr algn="r" marR="152400" indent="0"/>
                      <a:r>
                        <a:rPr lang="ru" sz="1100">
                          <a:latin typeface="Times New Roman"/>
                        </a:rPr>
                        <a:t>11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indent="0"/>
                      <a:r>
                        <a:rPr lang="ru" sz="1100">
                          <a:latin typeface="Times New Roman"/>
                        </a:rPr>
                        <a:t>06.05.2020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I Республиканский конкурс по общему фортепиано </a:t>
                      </a:r>
                      <a:r>
                        <a:rPr lang="en-US" sz="1100">
                          <a:latin typeface="Times New Roman"/>
                        </a:rPr>
                        <a:t>«FortePiano»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1143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Шаяхметова Дарина Юлдашева Регина Сайбанова Самина Шелонцева Анна Базыгина Валерия Гильманова Азалия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1524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Диплом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 Диплом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 Лауреат II ст. Диплом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 Диплом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 Лауреат III ст.</a:t>
                      </a:r>
                    </a:p>
                  </a:txBody>
                  <a:tcPr marL="0" marR="0" marT="0" marB="0" anchor="b"/>
                </a:tc>
              </a:tr>
              <a:tr h="801624">
                <a:tc>
                  <a:txBody>
                    <a:bodyPr lIns="0" tIns="0" rIns="0" bIns="0">
                      <a:noAutofit/>
                    </a:bodyPr>
                    <a:p>
                      <a:pPr algn="r" marR="152400" indent="0"/>
                      <a:r>
                        <a:rPr lang="ru" sz="1100">
                          <a:latin typeface="Times New Roman"/>
                        </a:rPr>
                        <a:t>12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indent="0"/>
                      <a:r>
                        <a:rPr lang="ru" sz="1100">
                          <a:latin typeface="Times New Roman"/>
                        </a:rPr>
                        <a:t>апрель 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I Республиканский конкурс «Чулман таннары» Номинация: Музыкально-теоретическая олимпиада»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444500" indent="0"/>
                      <a:r>
                        <a:rPr lang="ru" sz="1100">
                          <a:latin typeface="Times New Roman"/>
                        </a:rPr>
                        <a:t>Романова Аделя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228600" indent="0"/>
                      <a:r>
                        <a:rPr lang="ru" sz="1100">
                          <a:latin typeface="Times New Roman"/>
                        </a:rPr>
                        <a:t>Лауреат I ст.</a:t>
                      </a:r>
                    </a:p>
                  </a:txBody>
                  <a:tcPr marL="0" marR="0" marT="0" marB="0"/>
                </a:tc>
              </a:tr>
              <a:tr h="353568">
                <a:tc>
                  <a:txBody>
                    <a:bodyPr lIns="0" tIns="0" rIns="0" bIns="0">
                      <a:noAutofit/>
                    </a:bodyPr>
                    <a:p>
                      <a:endParaRPr sz="17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7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Номинация: Фортепиано. Соло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444500" indent="0"/>
                      <a:r>
                        <a:rPr lang="ru" sz="1100">
                          <a:latin typeface="Times New Roman"/>
                        </a:rPr>
                        <a:t>Зарипова Милена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228600" indent="0"/>
                      <a:r>
                        <a:rPr lang="ru" sz="1100">
                          <a:latin typeface="Times New Roman"/>
                        </a:rPr>
                        <a:t>Диплом I ст.</a:t>
                      </a:r>
                    </a:p>
                  </a:txBody>
                  <a:tcPr marL="0" marR="0" marT="0" marB="0" anchor="ctr"/>
                </a:tc>
              </a:tr>
              <a:tr h="530352">
                <a:tc>
                  <a:txBody>
                    <a:bodyPr lIns="0" tIns="0" rIns="0" bIns="0">
                      <a:noAutofit/>
                    </a:bodyPr>
                    <a:p>
                      <a:endParaRPr sz="26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26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26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1143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Парфёнова Диана Закирова Алия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228600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III ст. Лауреат III ст.</a:t>
                      </a:r>
                    </a:p>
                  </a:txBody>
                  <a:tcPr marL="0" marR="0" marT="0" marB="0" anchor="ctr"/>
                </a:tc>
              </a:tr>
              <a:tr h="423672">
                <a:tc>
                  <a:txBody>
                    <a:bodyPr lIns="0" tIns="0" rIns="0" bIns="0">
                      <a:noAutofit/>
                    </a:bodyPr>
                    <a:p>
                      <a:endParaRPr sz="21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21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Номинация: Вокал. Соло Эстрадный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88900" indent="0"/>
                      <a:r>
                        <a:rPr lang="ru" sz="1100">
                          <a:latin typeface="Times New Roman"/>
                        </a:rPr>
                        <a:t>Шигапова Ралина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228600" indent="0"/>
                      <a:r>
                        <a:rPr lang="ru" sz="1100">
                          <a:latin typeface="Times New Roman"/>
                        </a:rPr>
                        <a:t>Диплом </a:t>
                      </a:r>
                      <a:r>
                        <a:rPr lang="en-US" cap="small" sz="1100">
                          <a:latin typeface="Times New Roman"/>
                        </a:rPr>
                        <a:t>Ict.</a:t>
                      </a:r>
                    </a:p>
                  </a:txBody>
                  <a:tcPr marL="0" marR="0" marT="0" marB="0" anchor="ctr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algn="r" marR="152400" indent="0"/>
                      <a:r>
                        <a:rPr lang="ru" sz="1100">
                          <a:latin typeface="Times New Roman"/>
                        </a:rPr>
                        <a:t>13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май 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Республиканский конкурс «Мон чишмэсе»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444500" indent="0"/>
                      <a:r>
                        <a:rPr lang="ru" sz="1100">
                          <a:latin typeface="Times New Roman"/>
                        </a:rPr>
                        <a:t>Зарипова Милена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228600" indent="0"/>
                      <a:r>
                        <a:rPr lang="ru" sz="1100">
                          <a:latin typeface="Times New Roman"/>
                        </a:rPr>
                        <a:t>Диплом I ст.</a:t>
                      </a:r>
                    </a:p>
                  </a:txBody>
                  <a:tcPr marL="0" marR="0" marT="0" marB="0"/>
                </a:tc>
              </a:tr>
              <a:tr h="533400">
                <a:tc>
                  <a:txBody>
                    <a:bodyPr lIns="0" tIns="0" rIns="0" bIns="0">
                      <a:noAutofit/>
                    </a:bodyPr>
                    <a:p>
                      <a:pPr algn="r" marR="152400" indent="0"/>
                      <a:r>
                        <a:rPr lang="ru" sz="1100">
                          <a:latin typeface="Times New Roman"/>
                        </a:rPr>
                        <a:t>14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30.05.2020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V Республиканский конкурс юных исполнителей </a:t>
                      </a:r>
                      <a:r>
                        <a:rPr lang="en-US" sz="1100">
                          <a:latin typeface="Times New Roman"/>
                        </a:rPr>
                        <a:t>«Forte»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88900" indent="0">
                        <a:lnSpc>
                          <a:spcPts val="2760"/>
                        </a:lnSpc>
                      </a:pPr>
                      <a:r>
                        <a:rPr lang="ru" sz="1100">
                          <a:latin typeface="Times New Roman"/>
                        </a:rPr>
                        <a:t>Зарипова Милена Шелонцева Анна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228600" indent="0">
                        <a:lnSpc>
                          <a:spcPts val="2760"/>
                        </a:lnSpc>
                      </a:pPr>
                      <a:r>
                        <a:rPr lang="ru" sz="1100">
                          <a:latin typeface="Times New Roman"/>
                        </a:rPr>
                        <a:t>Диплом </a:t>
                      </a:r>
                      <a:r>
                        <a:rPr lang="en-US" cap="small" sz="1100">
                          <a:latin typeface="Times New Roman"/>
                        </a:rPr>
                        <a:t>Ict.</a:t>
                      </a:r>
                      <a:r>
                        <a:rPr lang="en-US" sz="1100">
                          <a:latin typeface="Times New Roman"/>
                        </a:rPr>
                        <a:t> </a:t>
                      </a:r>
                      <a:r>
                        <a:rPr lang="ru" sz="1100">
                          <a:latin typeface="Times New Roman"/>
                        </a:rPr>
                        <a:t>Диплом </a:t>
                      </a:r>
                      <a:r>
                        <a:rPr lang="en-US" cap="small" sz="1100">
                          <a:latin typeface="Times New Roman"/>
                        </a:rPr>
                        <a:t>Ict.</a:t>
                      </a:r>
                    </a:p>
                  </a:txBody>
                  <a:tcPr marL="0" marR="0" marT="0" marB="0" anchor="b"/>
                </a:tc>
              </a:tr>
              <a:tr h="530352">
                <a:tc>
                  <a:txBody>
                    <a:bodyPr lIns="0" tIns="0" rIns="0" bIns="0">
                      <a:noAutofit/>
                    </a:bodyPr>
                    <a:p>
                      <a:pPr algn="r" marR="152400" indent="0"/>
                      <a:r>
                        <a:rPr lang="ru" sz="1100">
                          <a:latin typeface="Times New Roman"/>
                        </a:rPr>
                        <a:t>15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07.12.2020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Муниципальный конкурс исполнителей ретро-песен «Через годы, через расстояния»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114300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Мухаметзянова Зарина Кажевникова Екатерина Файзуллина Алина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Участие</a:t>
                      </a:r>
                    </a:p>
                  </a:txBody>
                  <a:tcPr marL="0" marR="0" marT="0" marB="0"/>
                </a:tc>
              </a:tr>
              <a:tr h="533400">
                <a:tc>
                  <a:txBody>
                    <a:bodyPr lIns="0" tIns="0" rIns="0" bIns="0">
                      <a:noAutofit/>
                    </a:bodyPr>
                    <a:p>
                      <a:pPr algn="r" marR="152400" indent="0"/>
                      <a:r>
                        <a:rPr lang="ru" sz="1100">
                          <a:latin typeface="Times New Roman"/>
                        </a:rPr>
                        <a:t>16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15.12.2020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Межрегиональный фестиваль-конкурс, юношеского и взрослого конкурса «Время искусства»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444500" marR="1143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Шелонцева Анна Аблязова Динара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228600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Диплом II ст. ЛауреатШ ст.</a:t>
                      </a:r>
                    </a:p>
                  </a:txBody>
                  <a:tcPr marL="0" marR="0" marT="0" marB="0"/>
                </a:tc>
              </a:tr>
              <a:tr h="880872">
                <a:tc>
                  <a:txBody>
                    <a:bodyPr lIns="0" tIns="0" rIns="0" bIns="0">
                      <a:noAutofit/>
                    </a:bodyPr>
                    <a:p>
                      <a:pPr algn="r" marR="152400" indent="0"/>
                      <a:r>
                        <a:rPr lang="ru" sz="1100">
                          <a:latin typeface="Times New Roman"/>
                        </a:rPr>
                        <a:t>17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30.12.2020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Региональная исследовательская конференция «Музыка в семье Муз»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1143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Закирова Алия Шакирова Самира Романова Аделя Фатхутдинов Даниль Саренова Айгуль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228600" marR="2159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 Лауреат I ст. Лауреат I ст. Лауреат I ст. Лауреат III ст</a:t>
                      </a:r>
                    </a:p>
                  </a:txBody>
                  <a:tcPr marL="0" marR="0" marT="0" marB="0" anchor="b"/>
                </a:tc>
              </a:tr>
              <a:tr h="533400">
                <a:tc>
                  <a:txBody>
                    <a:bodyPr lIns="0" tIns="0" rIns="0" bIns="0">
                      <a:noAutofit/>
                    </a:bodyPr>
                    <a:p>
                      <a:pPr algn="r" marR="152400" indent="0"/>
                      <a:r>
                        <a:rPr lang="ru" sz="1100">
                          <a:latin typeface="Times New Roman"/>
                        </a:rPr>
                        <a:t>18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17.02.2021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Республиканский конкурс молодых исполнителей на духовых и ударных инструментах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889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Еграшина Мирослава Миронов Тохирбек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1524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 Лауреат III ст.</a:t>
                      </a:r>
                    </a:p>
                  </a:txBody>
                  <a:tcPr marL="0" marR="0" marT="0" marB="0"/>
                </a:tc>
              </a:tr>
              <a:tr h="185928">
                <a:tc>
                  <a:txBody>
                    <a:bodyPr lIns="0" tIns="0" rIns="0" bIns="0">
                      <a:noAutofit/>
                    </a:bodyPr>
                    <a:p>
                      <a:pPr algn="r" marR="152400" indent="0"/>
                      <a:r>
                        <a:rPr lang="ru" sz="1100">
                          <a:latin typeface="Times New Roman"/>
                        </a:rPr>
                        <a:t>19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08.01.2021 г.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228600" indent="0"/>
                      <a:r>
                        <a:rPr lang="ru" sz="1100">
                          <a:latin typeface="Times New Roman"/>
                        </a:rPr>
                        <a:t>Отборочное прослушивание 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88900" indent="0"/>
                      <a:r>
                        <a:rPr lang="ru" sz="1100">
                          <a:latin typeface="Times New Roman"/>
                        </a:rPr>
                        <a:t>Юлдашева Регина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Прошла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3" name=""/>
          <p:cNvSpPr/>
          <p:nvPr/>
        </p:nvSpPr>
        <p:spPr>
          <a:xfrm>
            <a:off x="6803136" y="9954768"/>
            <a:ext cx="143256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18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2" name=""/>
          <p:cNvGraphicFramePr>
            <a:graphicFrameLocks noGrp="1"/>
          </p:cNvGraphicFramePr>
          <p:nvPr/>
        </p:nvGraphicFramePr>
        <p:xfrm>
          <a:off x="268224" y="603504"/>
          <a:ext cx="7117080" cy="9226296"/>
        </p:xfrm>
        <a:graphic>
          <a:graphicData uri="http://schemas.openxmlformats.org/drawingml/2006/table">
            <a:tbl>
              <a:tblPr/>
              <a:tblGrid>
                <a:gridCol w="451104"/>
                <a:gridCol w="1082040"/>
                <a:gridCol w="2429256"/>
                <a:gridCol w="1889760"/>
                <a:gridCol w="1264920"/>
              </a:tblGrid>
              <a:tr h="198120">
                <a:tc>
                  <a:txBody>
                    <a:bodyPr lIns="0" tIns="0" rIns="0" bIns="0">
                      <a:noAutofit/>
                    </a:bodyPr>
                    <a:p>
                      <a:endParaRPr sz="10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0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фестиваль «Звезды из завтра», с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0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отборочное</a:t>
                      </a:r>
                    </a:p>
                  </a:txBody>
                  <a:tcPr marL="0" marR="0" marT="0" marB="0" anchor="b"/>
                </a:tc>
              </a:tr>
              <a:tr h="161544"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оркестром </a:t>
                      </a:r>
                      <a:r>
                        <a:rPr lang="en-US" sz="1100">
                          <a:latin typeface="Times New Roman"/>
                        </a:rPr>
                        <a:t>«La Primavera»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127000" indent="0"/>
                      <a:r>
                        <a:rPr lang="ru" sz="1100">
                          <a:latin typeface="Times New Roman"/>
                        </a:rPr>
                        <a:t>прослушивание</a:t>
                      </a:r>
                    </a:p>
                  </a:txBody>
                  <a:tcPr marL="0" marR="0" marT="0" marB="0" anchor="b"/>
                </a:tc>
              </a:tr>
              <a:tr h="201168">
                <a:tc>
                  <a:txBody>
                    <a:bodyPr lIns="0" tIns="0" rIns="0" bIns="0">
                      <a:noAutofit/>
                    </a:bodyPr>
                    <a:p>
                      <a:pPr marL="152400" indent="0"/>
                      <a:r>
                        <a:rPr lang="ru" sz="1100">
                          <a:latin typeface="Times New Roman"/>
                        </a:rPr>
                        <a:t>20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11.01.2021 г.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Результаты конкурса «Жырлыйм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Вокальный ансамбль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Диплом I ст.</a:t>
                      </a:r>
                    </a:p>
                  </a:txBody>
                  <a:tcPr marL="0" marR="0" marT="0" marB="0" anchor="b"/>
                </a:tc>
              </a:tr>
              <a:tr h="161544"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сезнен хакта»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«Нур»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</a:tr>
              <a:tr h="344424">
                <a:tc>
                  <a:txBody>
                    <a:bodyPr lIns="0" tIns="0" rIns="0" bIns="0">
                      <a:noAutofit/>
                    </a:bodyPr>
                    <a:p>
                      <a:endParaRPr sz="17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7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7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Семейный дуэт «Апа- сенел»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Лауреат Ист.</a:t>
                      </a: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 lIns="0" tIns="0" rIns="0" bIns="0">
                      <a:noAutofit/>
                    </a:bodyPr>
                    <a:p>
                      <a:endParaRPr sz="13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3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3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Насибуллина Залия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Лауреат III ст.</a:t>
                      </a:r>
                    </a:p>
                  </a:txBody>
                  <a:tcPr marL="0" marR="0" marT="0" marB="0"/>
                </a:tc>
              </a:tr>
              <a:tr h="262128">
                <a:tc>
                  <a:txBody>
                    <a:bodyPr lIns="0" tIns="0" rIns="0" bIns="0">
                      <a:noAutofit/>
                    </a:bodyPr>
                    <a:p>
                      <a:endParaRPr sz="13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3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3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Гайнуллина Алина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Диплом I ст.</a:t>
                      </a:r>
                    </a:p>
                  </a:txBody>
                  <a:tcPr marL="0" marR="0" marT="0" marB="0" anchor="b"/>
                </a:tc>
              </a:tr>
              <a:tr h="167640"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Гильманова Азалия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Диплом I ст.</a:t>
                      </a:r>
                    </a:p>
                  </a:txBody>
                  <a:tcPr marL="0" marR="0" marT="0" marB="0"/>
                </a:tc>
              </a:tr>
              <a:tr h="170688"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Гильманова Камилия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Лауреат III ст.</a:t>
                      </a:r>
                    </a:p>
                  </a:txBody>
                  <a:tcPr marL="0" marR="0" marT="0" marB="0" anchor="b"/>
                </a:tc>
              </a:tr>
              <a:tr h="210312">
                <a:tc>
                  <a:txBody>
                    <a:bodyPr lIns="0" tIns="0" rIns="0" bIns="0">
                      <a:noAutofit/>
                    </a:bodyPr>
                    <a:p>
                      <a:pPr marL="152400" indent="0"/>
                      <a:r>
                        <a:rPr lang="ru" sz="1100">
                          <a:latin typeface="Times New Roman"/>
                        </a:rPr>
                        <a:t>21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26.01.2021 г.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Региональный фестиваль «Страна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Сафина Руфина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Лауреат III ст.</a:t>
                      </a:r>
                    </a:p>
                  </a:txBody>
                  <a:tcPr marL="0" marR="0" marT="0" marB="0" anchor="b"/>
                </a:tc>
              </a:tr>
              <a:tr h="149352"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поющего соловья»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</a:tr>
              <a:tr h="368808">
                <a:tc>
                  <a:txBody>
                    <a:bodyPr lIns="0" tIns="0" rIns="0" bIns="0">
                      <a:noAutofit/>
                    </a:bodyPr>
                    <a:p>
                      <a:pPr marL="152400" indent="0"/>
                      <a:r>
                        <a:rPr lang="ru" sz="1100">
                          <a:latin typeface="Times New Roman"/>
                        </a:rPr>
                        <a:t>22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28.01.2021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416"/>
                        </a:lnSpc>
                      </a:pPr>
                      <a:r>
                        <a:rPr lang="ru" sz="1100">
                          <a:latin typeface="Times New Roman"/>
                        </a:rPr>
                        <a:t>Поволжский конкурс ансамблевого мастерства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Романова Аделя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228600" indent="0"/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161544"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en-US" sz="1100">
                          <a:latin typeface="Times New Roman"/>
                        </a:rPr>
                        <a:t>«Tatarstan.ru»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</a:tr>
              <a:tr h="192024">
                <a:tc>
                  <a:txBody>
                    <a:bodyPr lIns="0" tIns="0" rIns="0" bIns="0">
                      <a:noAutofit/>
                    </a:bodyPr>
                    <a:p>
                      <a:pPr marL="152400" indent="0"/>
                      <a:r>
                        <a:rPr lang="ru" sz="1100">
                          <a:latin typeface="Times New Roman"/>
                        </a:rPr>
                        <a:t>23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12.02.2021 г.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Региональный конкурс на Приз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152400" indent="0"/>
                      <a:r>
                        <a:rPr lang="ru" sz="1100">
                          <a:latin typeface="Times New Roman"/>
                        </a:rPr>
                        <a:t>Кожевникова Екатерина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Участник</a:t>
                      </a:r>
                    </a:p>
                  </a:txBody>
                  <a:tcPr marL="0" marR="0" marT="0" marB="0" anchor="b"/>
                </a:tc>
              </a:tr>
              <a:tr h="176784"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главы администрации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Файзуллина Алина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Участник</a:t>
                      </a:r>
                    </a:p>
                  </a:txBody>
                  <a:tcPr marL="0" marR="0" marT="0" marB="0" anchor="b"/>
                </a:tc>
              </a:tr>
              <a:tr h="265176">
                <a:tc>
                  <a:txBody>
                    <a:bodyPr lIns="0" tIns="0" rIns="0" bIns="0">
                      <a:noAutofit/>
                    </a:bodyPr>
                    <a:p>
                      <a:endParaRPr sz="13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3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3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Глунцова Диана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127000" indent="0"/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246888">
                <a:tc>
                  <a:txBody>
                    <a:bodyPr lIns="0" tIns="0" rIns="0" bIns="0">
                      <a:noAutofit/>
                    </a:bodyPr>
                    <a:p>
                      <a:endParaRPr sz="12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2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2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Шигапова Ралина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Участник</a:t>
                      </a:r>
                    </a:p>
                  </a:txBody>
                  <a:tcPr marL="0" marR="0" marT="0" marB="0" anchor="b"/>
                </a:tc>
              </a:tr>
              <a:tr h="274320">
                <a:tc>
                  <a:txBody>
                    <a:bodyPr lIns="0" tIns="0" rIns="0" bIns="0">
                      <a:noAutofit/>
                    </a:bodyPr>
                    <a:p>
                      <a:endParaRPr sz="13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3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3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Басырова Самира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228600" indent="0"/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350520">
                <a:tc>
                  <a:txBody>
                    <a:bodyPr lIns="0" tIns="0" rIns="0" bIns="0">
                      <a:noAutofit/>
                    </a:bodyPr>
                    <a:p>
                      <a:endParaRPr sz="17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7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7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Сафина Руфина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228600" indent="0"/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 anchor="ctr"/>
                </a:tc>
              </a:tr>
              <a:tr h="252984">
                <a:tc>
                  <a:txBody>
                    <a:bodyPr lIns="0" tIns="0" rIns="0" bIns="0">
                      <a:noAutofit/>
                    </a:bodyPr>
                    <a:p>
                      <a:endParaRPr sz="12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2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2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Юлдашева Регина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Участник</a:t>
                      </a:r>
                    </a:p>
                  </a:txBody>
                  <a:tcPr marL="0" marR="0" marT="0" marB="0" anchor="b"/>
                </a:tc>
              </a:tr>
              <a:tr h="173736"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Сайбанова Самина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Участник</a:t>
                      </a:r>
                    </a:p>
                  </a:txBody>
                  <a:tcPr marL="0" marR="0" marT="0" marB="0"/>
                </a:tc>
              </a:tr>
              <a:tr h="185928"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Мухаметханова Аделя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Участник</a:t>
                      </a:r>
                    </a:p>
                  </a:txBody>
                  <a:tcPr marL="0" marR="0" marT="0" marB="0" anchor="b"/>
                </a:tc>
              </a:tr>
              <a:tr h="167640"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Зубова Ариана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Участник</a:t>
                      </a:r>
                    </a:p>
                  </a:txBody>
                  <a:tcPr marL="0" marR="0" marT="0" marB="0" anchor="b"/>
                </a:tc>
              </a:tr>
              <a:tr h="192024">
                <a:tc>
                  <a:txBody>
                    <a:bodyPr lIns="0" tIns="0" rIns="0" bIns="0">
                      <a:noAutofit/>
                    </a:bodyPr>
                    <a:p>
                      <a:pPr marL="152400" indent="0"/>
                      <a:r>
                        <a:rPr lang="ru" sz="1100">
                          <a:latin typeface="Times New Roman"/>
                        </a:rPr>
                        <a:t>24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13.02.2021 г.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Отборочный тур «Созвездие-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Юлдашева Регина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Прошла в</a:t>
                      </a:r>
                    </a:p>
                  </a:txBody>
                  <a:tcPr marL="0" marR="0" marT="0" marB="0" anchor="b"/>
                </a:tc>
              </a:tr>
              <a:tr h="256032">
                <a:tc>
                  <a:txBody>
                    <a:bodyPr lIns="0" tIns="0" rIns="0" bIns="0">
                      <a:noAutofit/>
                    </a:bodyPr>
                    <a:p>
                      <a:endParaRPr sz="13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3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Иолдызлык»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3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127000" indent="0"/>
                      <a:r>
                        <a:rPr lang="ru" sz="1100">
                          <a:latin typeface="Times New Roman"/>
                        </a:rPr>
                        <a:t>зональный этап</a:t>
                      </a:r>
                    </a:p>
                  </a:txBody>
                  <a:tcPr marL="0" marR="0" marT="0" marB="0"/>
                </a:tc>
              </a:tr>
              <a:tr h="271272">
                <a:tc>
                  <a:txBody>
                    <a:bodyPr lIns="0" tIns="0" rIns="0" bIns="0">
                      <a:noAutofit/>
                    </a:bodyPr>
                    <a:p>
                      <a:endParaRPr sz="13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3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3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Глунцова Диана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Участник</a:t>
                      </a:r>
                    </a:p>
                  </a:txBody>
                  <a:tcPr marL="0" marR="0" marT="0" marB="0" anchor="b"/>
                </a:tc>
              </a:tr>
              <a:tr h="173736"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Басырова Самира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Участник</a:t>
                      </a:r>
                    </a:p>
                  </a:txBody>
                  <a:tcPr marL="0" marR="0" marT="0" marB="0"/>
                </a:tc>
              </a:tr>
              <a:tr h="161544"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Шигапова Ралина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Участник</a:t>
                      </a:r>
                    </a:p>
                  </a:txBody>
                  <a:tcPr marL="0" marR="0" marT="0" marB="0"/>
                </a:tc>
              </a:tr>
              <a:tr h="185928"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Файзуллина Алина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Участник</a:t>
                      </a:r>
                    </a:p>
                  </a:txBody>
                  <a:tcPr marL="0" marR="0" marT="0" marB="0" anchor="b"/>
                </a:tc>
              </a:tr>
              <a:tr h="176784"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Сафина Руфина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Участник</a:t>
                      </a:r>
                    </a:p>
                  </a:txBody>
                  <a:tcPr marL="0" marR="0" marT="0" marB="0"/>
                </a:tc>
              </a:tr>
              <a:tr h="213360">
                <a:tc>
                  <a:txBody>
                    <a:bodyPr lIns="0" tIns="0" rIns="0" bIns="0">
                      <a:noAutofit/>
                    </a:bodyPr>
                    <a:p>
                      <a:endParaRPr sz="11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1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1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203200" indent="0"/>
                      <a:r>
                        <a:rPr lang="ru" sz="1100">
                          <a:latin typeface="Times New Roman"/>
                        </a:rPr>
                        <a:t>Хабибуллина Аделина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Участник</a:t>
                      </a:r>
                    </a:p>
                  </a:txBody>
                  <a:tcPr marL="0" marR="0" marT="0" marB="0"/>
                </a:tc>
              </a:tr>
              <a:tr h="368808">
                <a:tc>
                  <a:txBody>
                    <a:bodyPr lIns="0" tIns="0" rIns="0" bIns="0">
                      <a:noAutofit/>
                    </a:bodyPr>
                    <a:p>
                      <a:pPr marL="152400" indent="0"/>
                      <a:r>
                        <a:rPr lang="ru" sz="1100">
                          <a:latin typeface="Times New Roman"/>
                        </a:rPr>
                        <a:t>25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28.01.2021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Поволжский конкурс ансамблевого мастерства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Романова Аделя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228600" indent="0"/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164592"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en-US" sz="1100">
                          <a:latin typeface="Times New Roman"/>
                        </a:rPr>
                        <a:t>«Tatarstan.ru»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</a:tr>
              <a:tr h="188976">
                <a:tc>
                  <a:txBody>
                    <a:bodyPr lIns="0" tIns="0" rIns="0" bIns="0">
                      <a:noAutofit/>
                    </a:bodyPr>
                    <a:p>
                      <a:pPr marL="152400" indent="0"/>
                      <a:r>
                        <a:rPr lang="ru" sz="1100">
                          <a:latin typeface="Times New Roman"/>
                        </a:rPr>
                        <a:t>26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10.02.2021 г.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Республиканский конкурс «Юный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Романова Аделя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 anchor="b"/>
                </a:tc>
              </a:tr>
              <a:tr h="176784"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пианист-2021»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Парфенова Диана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228600" indent="0"/>
                      <a:r>
                        <a:rPr lang="ru" sz="1100">
                          <a:latin typeface="Times New Roman"/>
                        </a:rPr>
                        <a:t>Диплом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 anchor="b"/>
                </a:tc>
              </a:tr>
              <a:tr h="176784"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Закирова Алия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Лауреат III ст.</a:t>
                      </a:r>
                    </a:p>
                  </a:txBody>
                  <a:tcPr marL="0" marR="0" marT="0" marB="0" anchor="b"/>
                </a:tc>
              </a:tr>
              <a:tr h="164592"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8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203200" indent="0"/>
                      <a:r>
                        <a:rPr lang="ru" sz="1100">
                          <a:latin typeface="Times New Roman"/>
                        </a:rPr>
                        <a:t>Шамсивалеева Ясмина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 anchor="b"/>
                </a:tc>
              </a:tr>
              <a:tr h="179832"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Калкенова Рената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228600" indent="0"/>
                      <a:r>
                        <a:rPr lang="ru" sz="1100">
                          <a:latin typeface="Times New Roman"/>
                        </a:rPr>
                        <a:t>Диплом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 anchor="b"/>
                </a:tc>
              </a:tr>
              <a:tr h="170688"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Шумилина Юлия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228600" indent="0"/>
                      <a:r>
                        <a:rPr lang="ru" sz="1100">
                          <a:latin typeface="Times New Roman"/>
                        </a:rPr>
                        <a:t>Диплом I ст.</a:t>
                      </a:r>
                    </a:p>
                  </a:txBody>
                  <a:tcPr marL="0" marR="0" marT="0" marB="0" anchor="b"/>
                </a:tc>
              </a:tr>
              <a:tr h="188976">
                <a:tc>
                  <a:txBody>
                    <a:bodyPr lIns="0" tIns="0" rIns="0" bIns="0">
                      <a:noAutofit/>
                    </a:bodyPr>
                    <a:p>
                      <a:pPr marL="152400" indent="0"/>
                      <a:r>
                        <a:rPr lang="ru" sz="1100">
                          <a:latin typeface="Times New Roman"/>
                        </a:rPr>
                        <a:t>27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13.02.2021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Отборочный этап открытого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Шигапова Ралина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</a:tr>
              <a:tr h="179832"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Республиканского конкурса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Файзулина Алина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</a:tr>
              <a:tr h="518160">
                <a:tc>
                  <a:txBody>
                    <a:bodyPr lIns="0" tIns="0" rIns="0" bIns="0">
                      <a:noAutofit/>
                    </a:bodyPr>
                    <a:p>
                      <a:endParaRPr sz="25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25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«Созвездие - Йолдызлык»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Сафина Руфина Глунцова Диана Юлдашева Регина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Участие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"/>
          <p:cNvSpPr/>
          <p:nvPr/>
        </p:nvSpPr>
        <p:spPr>
          <a:xfrm>
            <a:off x="6803136" y="9954768"/>
            <a:ext cx="143256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19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3267456" y="624840"/>
            <a:ext cx="877824" cy="16764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algn="ctr" indent="0">
              <a:spcAft>
                <a:spcPts val="1260"/>
              </a:spcAft>
            </a:pPr>
            <a:r>
              <a:rPr lang="ru" sz="1100">
                <a:latin typeface="Times New Roman"/>
              </a:rPr>
              <a:t>ВВЕДЕНИЕ</a:t>
            </a:r>
          </a:p>
        </p:txBody>
      </p:sp>
      <p:sp>
        <p:nvSpPr>
          <p:cNvPr id="3" name=""/>
          <p:cNvSpPr/>
          <p:nvPr/>
        </p:nvSpPr>
        <p:spPr>
          <a:xfrm>
            <a:off x="524256" y="969264"/>
            <a:ext cx="6425184" cy="4206240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just" indent="203200">
              <a:lnSpc>
                <a:spcPts val="1584"/>
              </a:lnSpc>
              <a:spcBef>
                <a:spcPts val="1260"/>
              </a:spcBef>
            </a:pPr>
            <a:r>
              <a:rPr lang="ru" sz="1100">
                <a:latin typeface="Times New Roman"/>
              </a:rPr>
              <a:t>Отчёт составлен по материалам самообследования «Детская музыкальная школа № 6» за 2020 год.</a:t>
            </a:r>
          </a:p>
          <a:p>
            <a:pPr algn="just" indent="203200">
              <a:lnSpc>
                <a:spcPts val="1584"/>
              </a:lnSpc>
            </a:pPr>
            <a:r>
              <a:rPr lang="ru" sz="1100">
                <a:latin typeface="Times New Roman"/>
              </a:rPr>
              <a:t>Самообследование Муниципального бюджетного учреждения дополнительного образования «Детская музыкальная школа № 6» НМР РТ проводилось в соответствии с Законом Российской Федерации от 29.12.12 № 273-ФЗ «Об образовании в Российской Федерации», приказом Министерства образования и науки Российской Федерации от 14 июня 2013 года № 462 «Об утверждении порядка проведения самообследования образовательной организацией», внутренними локальными актами Школы.</a:t>
            </a:r>
          </a:p>
          <a:p>
            <a:pPr algn="just" indent="203200">
              <a:lnSpc>
                <a:spcPts val="1584"/>
              </a:lnSpc>
            </a:pPr>
            <a:r>
              <a:rPr lang="ru" sz="1100">
                <a:latin typeface="Times New Roman"/>
              </a:rPr>
              <a:t>При процессе самообследования проанализированы:</a:t>
            </a:r>
          </a:p>
          <a:p>
            <a:pPr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образовательная деятельность в целом (соответствие содержания учебных планов и образовательных программ, качество организации учебного процесса);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организационно-правовое обеспечение образовательной деятельности;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структура и система управления;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-воспитательная деятельность;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-концертная деятельность;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-конкурсно-фестивальная деятельность;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-кадровое обеспечение образовательного процесса по заявленным образовательным программам (качественный состав педагогических кадров);</a:t>
            </a:r>
          </a:p>
          <a:p>
            <a:pPr indent="0">
              <a:lnSpc>
                <a:spcPts val="1584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-учебно-методическая литература и иные библиотечно-информационные ресурсы; -материально-техническая база (обеспеченность образовательного процесса необходимым оборудованием)</a:t>
            </a:r>
          </a:p>
        </p:txBody>
      </p:sp>
      <p:sp>
        <p:nvSpPr>
          <p:cNvPr id="4" name=""/>
          <p:cNvSpPr/>
          <p:nvPr/>
        </p:nvSpPr>
        <p:spPr>
          <a:xfrm>
            <a:off x="524256" y="6330696"/>
            <a:ext cx="5641848" cy="1630680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just" indent="0">
              <a:spcAft>
                <a:spcPts val="1470"/>
              </a:spcAft>
            </a:pPr>
            <a:r>
              <a:rPr lang="ru" sz="1100">
                <a:latin typeface="Times New Roman"/>
              </a:rPr>
              <a:t>Электронный адрес:    </a:t>
            </a:r>
            <a:r>
              <a:rPr lang="en-US" sz="1100">
                <a:latin typeface="Times New Roman"/>
                <a:hlinkClick r:id="rLinkId0"/>
              </a:rPr>
              <a:t>nk.muzschool-6@mail.ru</a:t>
            </a:r>
          </a:p>
          <a:p>
            <a:pPr algn="just" indent="0">
              <a:spcAft>
                <a:spcPts val="1260"/>
              </a:spcAft>
            </a:pPr>
            <a:r>
              <a:rPr lang="ru" sz="1100">
                <a:latin typeface="Times New Roman"/>
              </a:rPr>
              <a:t>Год создания - 1975 г., год присвоения статуса Детской музыкальной школы - 1995 г.</a:t>
            </a:r>
          </a:p>
          <a:p>
            <a:pPr marR="2833116" indent="0">
              <a:lnSpc>
                <a:spcPts val="1368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Директор - Шакирова Г ульнара Рависовна (приказ № 51 от 14.04.2003 г.)</a:t>
            </a:r>
          </a:p>
          <a:p>
            <a:pPr algn="just" indent="0">
              <a:spcAft>
                <a:spcPts val="210"/>
              </a:spcAft>
            </a:pPr>
            <a:r>
              <a:rPr lang="ru" sz="1100">
                <a:latin typeface="Times New Roman"/>
              </a:rPr>
              <a:t>Лицензия бессрочная</a:t>
            </a:r>
          </a:p>
          <a:p>
            <a:pPr algn="just" indent="0">
              <a:spcAft>
                <a:spcPts val="1260"/>
              </a:spcAft>
            </a:pPr>
            <a:r>
              <a:rPr lang="ru" sz="1100">
                <a:latin typeface="Times New Roman"/>
              </a:rPr>
              <a:t>Свидетельство о государственной аккредитации АА 107683 № 7019 от 30.05.2008 г.</a:t>
            </a:r>
          </a:p>
        </p:txBody>
      </p:sp>
      <p:sp>
        <p:nvSpPr>
          <p:cNvPr id="5" name=""/>
          <p:cNvSpPr/>
          <p:nvPr/>
        </p:nvSpPr>
        <p:spPr>
          <a:xfrm>
            <a:off x="527304" y="8662416"/>
            <a:ext cx="6425184" cy="1182624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just" indent="203200">
              <a:lnSpc>
                <a:spcPts val="1584"/>
              </a:lnSpc>
              <a:spcBef>
                <a:spcPts val="1260"/>
              </a:spcBef>
            </a:pPr>
            <a:r>
              <a:rPr lang="ru" sz="1100">
                <a:latin typeface="Times New Roman"/>
              </a:rPr>
              <a:t>МБУ ДО «ДМШ № 6» НМР РТ является муниципальным бюджетным учреждением дополнительного образования детей, осуществляет образовательную деятельность детей и подростков по дополнительным предпрофессиональным образовательным программам (далее -ОП) в области музыкального искусства, по дополнительным общеразвивающим ОП. Школа в своей деятельности руководствуется Конституцией Российской Федерации, Законом Российской Федерации «Об образовании в Российской Федерации», федеральными законами, указами и</a:t>
            </a:r>
          </a:p>
        </p:txBody>
      </p:sp>
      <p:sp>
        <p:nvSpPr>
          <p:cNvPr id="6" name=""/>
          <p:cNvSpPr/>
          <p:nvPr/>
        </p:nvSpPr>
        <p:spPr>
          <a:xfrm>
            <a:off x="1350264" y="5379720"/>
            <a:ext cx="4782312" cy="170688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algn="just" indent="0">
              <a:spcBef>
                <a:spcPts val="840"/>
              </a:spcBef>
              <a:spcAft>
                <a:spcPts val="1260"/>
              </a:spcAft>
            </a:pPr>
            <a:r>
              <a:rPr lang="ru" sz="1100">
                <a:latin typeface="Times New Roman"/>
              </a:rPr>
              <a:t>1. ОБЩИЕ СВЕДЕНИЯ ОБ ОБРАЗОВАТЕЛЬНОМ УЧРЕЖДЕНИИ</a:t>
            </a:r>
          </a:p>
        </p:txBody>
      </p:sp>
      <p:sp>
        <p:nvSpPr>
          <p:cNvPr id="7" name=""/>
          <p:cNvSpPr/>
          <p:nvPr/>
        </p:nvSpPr>
        <p:spPr>
          <a:xfrm>
            <a:off x="524256" y="5730240"/>
            <a:ext cx="1380744" cy="576072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indent="0">
              <a:lnSpc>
                <a:spcPts val="1584"/>
              </a:lnSpc>
            </a:pPr>
            <a:r>
              <a:rPr lang="ru" sz="1100">
                <a:latin typeface="Times New Roman"/>
              </a:rPr>
              <a:t>Юридический адрес: Почтовый адрес: тел.(факс):</a:t>
            </a:r>
          </a:p>
        </p:txBody>
      </p:sp>
      <p:sp>
        <p:nvSpPr>
          <p:cNvPr id="8" name=""/>
          <p:cNvSpPr/>
          <p:nvPr/>
        </p:nvSpPr>
        <p:spPr>
          <a:xfrm>
            <a:off x="2084832" y="5727192"/>
            <a:ext cx="3185160" cy="579120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just" indent="0">
              <a:lnSpc>
                <a:spcPts val="1584"/>
              </a:lnSpc>
              <a:spcBef>
                <a:spcPts val="1260"/>
              </a:spcBef>
            </a:pPr>
            <a:r>
              <a:rPr lang="ru" sz="1100">
                <a:latin typeface="Times New Roman"/>
              </a:rPr>
              <a:t>423576, РТ, г. Нижнекамск, ул. Корабельная, д.7 423576, РТ, г. Нижнекамск, ул. Корабельная, д.7 (88555)30-17-42</a:t>
            </a:r>
          </a:p>
        </p:txBody>
      </p:sp>
      <p:sp>
        <p:nvSpPr>
          <p:cNvPr id="9" name=""/>
          <p:cNvSpPr/>
          <p:nvPr/>
        </p:nvSpPr>
        <p:spPr>
          <a:xfrm>
            <a:off x="966216" y="8141208"/>
            <a:ext cx="5541264" cy="344424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just" indent="0">
              <a:spcBef>
                <a:spcPts val="1260"/>
              </a:spcBef>
              <a:spcAft>
                <a:spcPts val="210"/>
              </a:spcAft>
            </a:pPr>
            <a:r>
              <a:rPr lang="ru" sz="1100">
                <a:latin typeface="Times New Roman"/>
              </a:rPr>
              <a:t>2. ОРГАНИЗАЦИОННО-ПРАВОВОЕ ОБЕСПЕЧЕНИЕ ОБРАЗОВАТЕЛЬНОЙ</a:t>
            </a:r>
          </a:p>
          <a:p>
            <a:pPr algn="ctr" indent="0">
              <a:spcAft>
                <a:spcPts val="1260"/>
              </a:spcAft>
            </a:pPr>
            <a:r>
              <a:rPr lang="ru" sz="1100">
                <a:latin typeface="Times New Roman"/>
              </a:rPr>
              <a:t>ДЕЯТЕЛЬНОСТИ</a:t>
            </a:r>
          </a:p>
        </p:txBody>
      </p:sp>
      <p:sp>
        <p:nvSpPr>
          <p:cNvPr id="10" name=""/>
          <p:cNvSpPr/>
          <p:nvPr/>
        </p:nvSpPr>
        <p:spPr>
          <a:xfrm>
            <a:off x="6851904" y="9954768"/>
            <a:ext cx="91440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2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2" name=""/>
          <p:cNvGraphicFramePr>
            <a:graphicFrameLocks noGrp="1"/>
          </p:cNvGraphicFramePr>
          <p:nvPr/>
        </p:nvGraphicFramePr>
        <p:xfrm>
          <a:off x="268224" y="603504"/>
          <a:ext cx="7117080" cy="4075176"/>
        </p:xfrm>
        <a:graphic>
          <a:graphicData uri="http://schemas.openxmlformats.org/drawingml/2006/table">
            <a:tbl>
              <a:tblPr/>
              <a:tblGrid>
                <a:gridCol w="451104"/>
                <a:gridCol w="1082040"/>
                <a:gridCol w="2429256"/>
                <a:gridCol w="1889760"/>
                <a:gridCol w="1264920"/>
              </a:tblGrid>
              <a:tr h="533400">
                <a:tc>
                  <a:txBody>
                    <a:bodyPr lIns="0" tIns="0" rIns="0" bIns="0">
                      <a:noAutofit/>
                    </a:bodyPr>
                    <a:p>
                      <a:pPr marL="152400" indent="0"/>
                      <a:r>
                        <a:rPr lang="ru" sz="1100">
                          <a:latin typeface="Times New Roman"/>
                        </a:rPr>
                        <a:t>28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39700" indent="0"/>
                      <a:r>
                        <a:rPr lang="ru" sz="1100">
                          <a:latin typeface="Times New Roman"/>
                        </a:rPr>
                        <a:t>17.02.2021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II Республиканский конкурс молодых исполнителей на духовых и ударных инструментах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Еграшина Мирослава Миронов Тохирбек Сабиров Раяз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77800" marR="1905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III ст. Лауреат III ст. Диплом I ст.</a:t>
                      </a:r>
                    </a:p>
                  </a:txBody>
                  <a:tcPr marL="0" marR="0" marT="0" marB="0" anchor="b"/>
                </a:tc>
              </a:tr>
              <a:tr h="533400">
                <a:tc>
                  <a:txBody>
                    <a:bodyPr lIns="0" tIns="0" rIns="0" bIns="0">
                      <a:noAutofit/>
                    </a:bodyPr>
                    <a:p>
                      <a:pPr marL="152400" indent="0"/>
                      <a:r>
                        <a:rPr lang="ru" sz="1100">
                          <a:latin typeface="Times New Roman"/>
                        </a:rPr>
                        <a:t>29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39700" indent="0"/>
                      <a:r>
                        <a:rPr lang="ru" sz="1100">
                          <a:latin typeface="Times New Roman"/>
                        </a:rPr>
                        <a:t>28.02.2021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Республиканский конкурс «Музыкальный звездопад»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Шигапова Ралина Глунцова Диана Хабибуллина Алина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77800" marR="1905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Диплом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 Диплом I ст. Диплом II ст.</a:t>
                      </a:r>
                    </a:p>
                  </a:txBody>
                  <a:tcPr marL="0" marR="0" marT="0" marB="0" anchor="b"/>
                </a:tc>
              </a:tr>
              <a:tr h="707136">
                <a:tc>
                  <a:txBody>
                    <a:bodyPr lIns="0" tIns="0" rIns="0" bIns="0">
                      <a:noAutofit/>
                    </a:bodyPr>
                    <a:p>
                      <a:pPr marL="152400" indent="0"/>
                      <a:r>
                        <a:rPr lang="ru" sz="1100">
                          <a:latin typeface="Times New Roman"/>
                        </a:rPr>
                        <a:t>30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39700" indent="0">
                        <a:spcAft>
                          <a:spcPts val="1260"/>
                        </a:spcAft>
                      </a:pPr>
                      <a:r>
                        <a:rPr lang="ru" sz="1100">
                          <a:latin typeface="Times New Roman"/>
                        </a:rPr>
                        <a:t>01.03.2021    г.</a:t>
                      </a:r>
                    </a:p>
                    <a:p>
                      <a:pPr algn="just" marL="139700" indent="0"/>
                      <a:r>
                        <a:rPr lang="ru" sz="1100">
                          <a:latin typeface="Times New Roman"/>
                        </a:rPr>
                        <a:t>22.03.2021   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Муниципальный конкурс мастеров художественного слова «Яттан сейлэ, Тукай шигырьлэрен, шушы булыр иц зур булэгец!»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Булатов Булат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77800" marR="190500" indent="0">
                        <a:lnSpc>
                          <a:spcPts val="2760"/>
                        </a:lnSpc>
                      </a:pPr>
                      <a:r>
                        <a:rPr lang="ru" sz="1100">
                          <a:latin typeface="Times New Roman"/>
                        </a:rPr>
                        <a:t>Прошел 1 этап Прошел 2 этап</a:t>
                      </a:r>
                    </a:p>
                  </a:txBody>
                  <a:tcPr marL="0" marR="0" marT="0" marB="0"/>
                </a:tc>
              </a:tr>
              <a:tr h="533400">
                <a:tc>
                  <a:txBody>
                    <a:bodyPr lIns="0" tIns="0" rIns="0" bIns="0">
                      <a:noAutofit/>
                    </a:bodyPr>
                    <a:p>
                      <a:pPr marL="152400" indent="0"/>
                      <a:r>
                        <a:rPr lang="ru" sz="1100">
                          <a:latin typeface="Times New Roman"/>
                        </a:rPr>
                        <a:t>31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39700" indent="0"/>
                      <a:r>
                        <a:rPr lang="ru" sz="1100">
                          <a:latin typeface="Times New Roman"/>
                        </a:rPr>
                        <a:t>03.03.2021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Зональный этап открытого Республиканского конкурса «Созвездие - Йолдызлык»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Юлдашева Регина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Участник</a:t>
                      </a:r>
                    </a:p>
                  </a:txBody>
                  <a:tcPr marL="0" marR="0" marT="0" marB="0"/>
                </a:tc>
              </a:tr>
              <a:tr h="1231392">
                <a:tc>
                  <a:txBody>
                    <a:bodyPr lIns="0" tIns="0" rIns="0" bIns="0">
                      <a:noAutofit/>
                    </a:bodyPr>
                    <a:p>
                      <a:pPr marL="152400" indent="0"/>
                      <a:r>
                        <a:rPr lang="ru" sz="1100">
                          <a:latin typeface="Times New Roman"/>
                        </a:rPr>
                        <a:t>32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39700" indent="0"/>
                      <a:r>
                        <a:rPr lang="ru" sz="1100">
                          <a:latin typeface="Times New Roman"/>
                        </a:rPr>
                        <a:t>22.03.2021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Республиканский конкурс «Мончишмэсэ» Номинация: Вокальное исполнительство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  <a:spcAft>
                          <a:spcPts val="840"/>
                        </a:spcAft>
                      </a:pPr>
                      <a:r>
                        <a:rPr lang="ru" sz="1100">
                          <a:latin typeface="Times New Roman"/>
                        </a:rPr>
                        <a:t>Насибуллина Залия (народное пение)</a:t>
                      </a:r>
                    </a:p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Гайнуллина Алина (академическое пение) Гайнуллина Алина (эстрадное пение)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spcAft>
                          <a:spcPts val="2100"/>
                        </a:spcAft>
                      </a:pPr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  <a:p>
                      <a:pPr algn="just" marL="177800" marR="190500" indent="0">
                        <a:lnSpc>
                          <a:spcPts val="2760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III ст. Лауреат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536448">
                <a:tc>
                  <a:txBody>
                    <a:bodyPr lIns="0" tIns="0" rIns="0" bIns="0">
                      <a:noAutofit/>
                    </a:bodyPr>
                    <a:p>
                      <a:pPr marL="152400" indent="0"/>
                      <a:r>
                        <a:rPr lang="ru" sz="1100">
                          <a:latin typeface="Times New Roman"/>
                        </a:rPr>
                        <a:t>33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39700" indent="0"/>
                      <a:r>
                        <a:rPr lang="ru" sz="1100">
                          <a:latin typeface="Times New Roman"/>
                        </a:rPr>
                        <a:t>22.03.2021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Республиканский вокальнохоровой конкурс «Серебряный колокольчик»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Старший вокальный ансамбль «Настроение»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77800" indent="0"/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"/>
          <p:cNvSpPr/>
          <p:nvPr/>
        </p:nvSpPr>
        <p:spPr>
          <a:xfrm>
            <a:off x="2289048" y="4867656"/>
            <a:ext cx="2871216" cy="176784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i="1" u="sng" sz="1150">
                <a:latin typeface="Times New Roman"/>
              </a:rPr>
              <a:t>Международные, Всероссийские конкурсы:</a:t>
            </a:r>
          </a:p>
        </p:txBody>
      </p:sp>
      <p:graphicFrame>
        <p:nvGraphicFramePr>
          <p:cNvPr id="4" name=""/>
          <p:cNvGraphicFramePr>
            <a:graphicFrameLocks noGrp="1"/>
          </p:cNvGraphicFramePr>
          <p:nvPr/>
        </p:nvGraphicFramePr>
        <p:xfrm>
          <a:off x="198120" y="5007864"/>
          <a:ext cx="7187184" cy="4809744"/>
        </p:xfrm>
        <a:graphic>
          <a:graphicData uri="http://schemas.openxmlformats.org/drawingml/2006/table">
            <a:tbl>
              <a:tblPr/>
              <a:tblGrid>
                <a:gridCol w="521208"/>
                <a:gridCol w="1082040"/>
                <a:gridCol w="2429256"/>
                <a:gridCol w="1889760"/>
                <a:gridCol w="1264920"/>
              </a:tblGrid>
              <a:tr h="381000">
                <a:tc>
                  <a:txBody>
                    <a:bodyPr lIns="0" tIns="0" rIns="0" bIns="0">
                      <a:noAutofit/>
                    </a:bodyPr>
                    <a:p>
                      <a:pPr indent="0">
                        <a:spcAft>
                          <a:spcPts val="210"/>
                        </a:spcAft>
                      </a:pPr>
                      <a:r>
                        <a:rPr lang="ru" sz="1100">
                          <a:latin typeface="Times New Roman"/>
                        </a:rPr>
                        <a:t>№№</a:t>
                      </a:r>
                    </a:p>
                    <a:p>
                      <a:pPr indent="0"/>
                      <a:r>
                        <a:rPr lang="ru" sz="1100">
                          <a:latin typeface="Times New Roman"/>
                        </a:rPr>
                        <a:t>п/п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533400" indent="0"/>
                      <a:r>
                        <a:rPr lang="ru" sz="1100">
                          <a:latin typeface="Times New Roman"/>
                        </a:rPr>
                        <a:t>Дата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marR="101600" indent="0"/>
                      <a:r>
                        <a:rPr lang="ru" sz="1100">
                          <a:latin typeface="Times New Roman"/>
                        </a:rPr>
                        <a:t>Конкурс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546100" indent="0"/>
                      <a:r>
                        <a:rPr lang="ru" sz="1100">
                          <a:latin typeface="Times New Roman"/>
                        </a:rPr>
                        <a:t>Ф.И.участников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15900" indent="0">
                        <a:spcAft>
                          <a:spcPts val="420"/>
                        </a:spcAft>
                      </a:pPr>
                      <a:r>
                        <a:rPr lang="ru" sz="1100">
                          <a:latin typeface="Times New Roman"/>
                        </a:rPr>
                        <a:t>Призовое</a:t>
                      </a:r>
                    </a:p>
                    <a:p>
                      <a:pPr marL="584200" indent="0"/>
                      <a:r>
                        <a:rPr lang="ru" sz="1100">
                          <a:latin typeface="Times New Roman"/>
                        </a:rPr>
                        <a:t>место</a:t>
                      </a:r>
                    </a:p>
                  </a:txBody>
                  <a:tcPr marL="0" marR="0" marT="0" marB="0" anchor="b"/>
                </a:tc>
              </a:tr>
              <a:tr h="1057656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01.02.2020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«Жемчужина Татарстана»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Баева София Закирова Алия Зарипова Милена Имамов Салават Романова Аделя Каримова Лия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215900" marR="2159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Диплом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ст. Лауреат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 Диплом I ст. Диплом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ст. Лауреат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 Диплом I ст.</a:t>
                      </a:r>
                    </a:p>
                  </a:txBody>
                  <a:tcPr marL="0" marR="0" marT="0" marB="0" anchor="b"/>
                </a:tc>
              </a:tr>
              <a:tr h="883920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01.02.2020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«Жемчужина Татарстана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Дуэт «Апа-сенел» (Гильманова Азалия, Гильманова Камилия) Юлдашева Регина Мухаметзянова Зарина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15900" indent="0">
                        <a:spcAft>
                          <a:spcPts val="2100"/>
                        </a:spcAft>
                      </a:pPr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  <a:p>
                      <a:pPr algn="just" marL="215900" marR="215900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ст. Диплом </a:t>
                      </a:r>
                      <a:r>
                        <a:rPr lang="en-US" cap="small" sz="1100">
                          <a:latin typeface="Times New Roman"/>
                        </a:rPr>
                        <a:t>Ict.</a:t>
                      </a:r>
                    </a:p>
                  </a:txBody>
                  <a:tcPr marL="0" marR="0" marT="0" marB="0" anchor="b"/>
                </a:tc>
              </a:tr>
              <a:tr h="530352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01.02.2020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«Жемчужина Татарстана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Ланцова Василиса Ляпустина Яна Ансамбль «Мелодия»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215900" marR="2159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 Лауреат II ст. Лауреат III ст.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14.03.2020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фестиваль-конкурс «Золотая Лира»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Зарипова Милена Романова Аделя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215900" marR="215900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III ст. Лауреат II ст.</a:t>
                      </a:r>
                    </a:p>
                  </a:txBody>
                  <a:tcPr marL="0" marR="0" marT="0" marB="0" anchor="b"/>
                </a:tc>
              </a:tr>
              <a:tr h="883920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15.03.2020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III Всероссийский конкурс молодых исполнителей на духовых и ударных инструментах для учащихся ДМШ, ДШИ и студентов ССУЗов </a:t>
                      </a:r>
                      <a:r>
                        <a:rPr lang="en-US" sz="1100">
                          <a:latin typeface="Times New Roman"/>
                        </a:rPr>
                        <a:t>«Tutti.Come»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Саренова Айгуль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15900" indent="0"/>
                      <a:r>
                        <a:rPr lang="ru" sz="1100">
                          <a:latin typeface="Times New Roman"/>
                        </a:rPr>
                        <a:t>Лауреат III ст.</a:t>
                      </a:r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31.03.2020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416"/>
                        </a:lnSpc>
                      </a:pPr>
                      <a:r>
                        <a:rPr lang="ru" sz="1100">
                          <a:latin typeface="Times New Roman"/>
                        </a:rPr>
                        <a:t>I Международная олимпиада по сольфеджио «Абсолютный слух»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Парфёнова Диана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15900" indent="0"/>
                      <a:r>
                        <a:rPr lang="ru" sz="1100">
                          <a:latin typeface="Times New Roman"/>
                        </a:rPr>
                        <a:t>Лауреат I ст.</a:t>
                      </a:r>
                    </a:p>
                  </a:txBody>
                  <a:tcPr marL="0" marR="0" marT="0" marB="0"/>
                </a:tc>
              </a:tr>
              <a:tr h="359664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10.04.2020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Всероссийский конкурс «Будущее России»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Зарипова Милена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15900" indent="0"/>
                      <a:r>
                        <a:rPr lang="ru" sz="1100">
                          <a:latin typeface="Times New Roman"/>
                        </a:rPr>
                        <a:t>Лауреат III ст.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" name=""/>
          <p:cNvSpPr/>
          <p:nvPr/>
        </p:nvSpPr>
        <p:spPr>
          <a:xfrm>
            <a:off x="6790944" y="9954768"/>
            <a:ext cx="155448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20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2" name=""/>
          <p:cNvGraphicFramePr>
            <a:graphicFrameLocks noGrp="1"/>
          </p:cNvGraphicFramePr>
          <p:nvPr/>
        </p:nvGraphicFramePr>
        <p:xfrm>
          <a:off x="198120" y="603504"/>
          <a:ext cx="7187184" cy="9201912"/>
        </p:xfrm>
        <a:graphic>
          <a:graphicData uri="http://schemas.openxmlformats.org/drawingml/2006/table">
            <a:tbl>
              <a:tblPr/>
              <a:tblGrid>
                <a:gridCol w="521208"/>
                <a:gridCol w="1082040"/>
                <a:gridCol w="2429256"/>
                <a:gridCol w="1889760"/>
                <a:gridCol w="1264920"/>
              </a:tblGrid>
              <a:tr h="359664">
                <a:tc>
                  <a:txBody>
                    <a:bodyPr lIns="0" tIns="0" rIns="0" bIns="0">
                      <a:noAutofit/>
                    </a:bodyPr>
                    <a:p>
                      <a:pPr marL="203200" indent="0"/>
                      <a:r>
                        <a:rPr lang="ru" sz="1100"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25.04.2020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</a:t>
                      </a:r>
                      <a:r>
                        <a:rPr lang="en-US" sz="1100">
                          <a:latin typeface="Times New Roman"/>
                        </a:rPr>
                        <a:t>«Next. </a:t>
                      </a:r>
                      <a:r>
                        <a:rPr lang="ru" sz="1100">
                          <a:latin typeface="Times New Roman"/>
                        </a:rPr>
                        <a:t>Поколение 2020»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Закирова Алия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03200" indent="0"/>
                      <a:r>
                        <a:rPr lang="ru" sz="1100">
                          <a:latin typeface="Times New Roman"/>
                        </a:rPr>
                        <a:t>Лауреат III ст.</a:t>
                      </a:r>
                    </a:p>
                  </a:txBody>
                  <a:tcPr marL="0" marR="0" marT="0" marB="0"/>
                </a:tc>
              </a:tr>
              <a:tr h="707136">
                <a:tc>
                  <a:txBody>
                    <a:bodyPr lIns="0" tIns="0" rIns="0" bIns="0">
                      <a:noAutofit/>
                    </a:bodyPr>
                    <a:p>
                      <a:pPr marL="203200" indent="0"/>
                      <a:r>
                        <a:rPr lang="ru" sz="1100">
                          <a:latin typeface="Times New Roman"/>
                        </a:rPr>
                        <a:t>9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27.04.2020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инструментального исполнительства «Музыкальный рассвет»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Шелонцева Анна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03200" indent="0"/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707136">
                <a:tc>
                  <a:txBody>
                    <a:bodyPr lIns="0" tIns="0" rIns="0" bIns="0">
                      <a:noAutofit/>
                    </a:bodyPr>
                    <a:p>
                      <a:pPr algn="r" marR="203200" indent="0"/>
                      <a:r>
                        <a:rPr lang="ru" sz="1100">
                          <a:latin typeface="Times New Roman"/>
                        </a:rPr>
                        <a:t>10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30.04.2020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VI Всероссийский конкурс «Весенняя капель»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  <a:spcAft>
                          <a:spcPts val="840"/>
                        </a:spcAft>
                      </a:pPr>
                      <a:r>
                        <a:rPr lang="ru" sz="1100">
                          <a:latin typeface="Times New Roman"/>
                        </a:rPr>
                        <a:t>Хайруллина Диана Степанова Виктория</a:t>
                      </a:r>
                    </a:p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Шумилина Юлия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01600" marR="114300" indent="0">
                        <a:lnSpc>
                          <a:spcPts val="1368"/>
                        </a:lnSpc>
                        <a:spcAft>
                          <a:spcPts val="840"/>
                        </a:spcAft>
                      </a:pPr>
                      <a:r>
                        <a:rPr lang="ru" sz="1100">
                          <a:latin typeface="Times New Roman"/>
                        </a:rPr>
                        <a:t>Дипломант 1 ст. Дипломант 1 ст.</a:t>
                      </a:r>
                    </a:p>
                    <a:p>
                      <a:pPr algn="just" marL="101600" indent="0"/>
                      <a:r>
                        <a:rPr lang="ru" sz="1100">
                          <a:latin typeface="Times New Roman"/>
                        </a:rPr>
                        <a:t>Дипломант 1 ст.</a:t>
                      </a:r>
                    </a:p>
                  </a:txBody>
                  <a:tcPr marL="0" marR="0" marT="0" marB="0" anchor="b"/>
                </a:tc>
              </a:tr>
              <a:tr h="1584960">
                <a:tc>
                  <a:txBody>
                    <a:bodyPr lIns="0" tIns="0" rIns="0" bIns="0">
                      <a:noAutofit/>
                    </a:bodyPr>
                    <a:p>
                      <a:pPr marL="203200" indent="0"/>
                      <a:r>
                        <a:rPr lang="ru" sz="1100">
                          <a:latin typeface="Times New Roman"/>
                        </a:rPr>
                        <a:t>11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30.04.2020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инструментального исполнительства «Музыкальный рассвет» в номинации «Смешанные ансамбли и оркестры»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Ансамбль скрипачей «Мелодия» Совина Майя Ланцова Василиса Ляпустина Яна Шакирова Камиля Басырова Самира Алексеева Лаура Алексеева Луиза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03200" indent="0"/>
                      <a:r>
                        <a:rPr lang="ru" sz="1100">
                          <a:latin typeface="Times New Roman"/>
                        </a:rPr>
                        <a:t>Лауреат I ст.</a:t>
                      </a:r>
                    </a:p>
                  </a:txBody>
                  <a:tcPr marL="0" marR="0" marT="0" marB="0"/>
                </a:tc>
              </a:tr>
              <a:tr h="880872">
                <a:tc>
                  <a:txBody>
                    <a:bodyPr lIns="0" tIns="0" rIns="0" bIns="0">
                      <a:noAutofit/>
                    </a:bodyPr>
                    <a:p>
                      <a:pPr algn="r" marR="203200" indent="0"/>
                      <a:r>
                        <a:rPr lang="ru" sz="1100">
                          <a:latin typeface="Times New Roman"/>
                        </a:rPr>
                        <a:t>12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04.05.2020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инструментального исполнительства «Музыкальный рассвет» в номинации «Струнные инструменты (скрипка)»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Ланцова Василиса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03200" indent="0"/>
                      <a:r>
                        <a:rPr lang="ru" sz="1100">
                          <a:latin typeface="Times New Roman"/>
                        </a:rPr>
                        <a:t>Лауреат III ст.</a:t>
                      </a:r>
                    </a:p>
                  </a:txBody>
                  <a:tcPr marL="0" marR="0" marT="0" marB="0"/>
                </a:tc>
              </a:tr>
              <a:tr h="883920">
                <a:tc>
                  <a:txBody>
                    <a:bodyPr lIns="0" tIns="0" rIns="0" bIns="0">
                      <a:noAutofit/>
                    </a:bodyPr>
                    <a:p>
                      <a:pPr algn="r" marR="203200" indent="0"/>
                      <a:r>
                        <a:rPr lang="ru" sz="1100">
                          <a:latin typeface="Times New Roman"/>
                        </a:rPr>
                        <a:t>13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10.05.2020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инструментального исполнительства «Музыкальный рассвет» в номинации «Фортепиано»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Парфенова Диана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03200" indent="0"/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707136">
                <a:tc>
                  <a:txBody>
                    <a:bodyPr lIns="0" tIns="0" rIns="0" bIns="0">
                      <a:noAutofit/>
                    </a:bodyPr>
                    <a:p>
                      <a:pPr algn="r" marR="203200" indent="0"/>
                      <a:r>
                        <a:rPr lang="ru" sz="1100">
                          <a:latin typeface="Times New Roman"/>
                        </a:rPr>
                        <a:t>14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10.05.2020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IV Международный фестиваль-конкурс детского и юношеского творчества. Фонд поддержки детского творчества «Виктория»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Зарипова Милена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03200" indent="0"/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530352">
                <a:tc>
                  <a:txBody>
                    <a:bodyPr lIns="0" tIns="0" rIns="0" bIns="0">
                      <a:noAutofit/>
                    </a:bodyPr>
                    <a:p>
                      <a:pPr algn="r" marR="203200" indent="0"/>
                      <a:r>
                        <a:rPr lang="ru" sz="1100">
                          <a:latin typeface="Times New Roman"/>
                        </a:rPr>
                        <a:t>15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10.05.2020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Всероссийский фестиваль-конкурс детского и юношеского творчества «Ритмы весны»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Хайруллина Диана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03200" indent="0"/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883920">
                <a:tc>
                  <a:txBody>
                    <a:bodyPr lIns="0" tIns="0" rIns="0" bIns="0">
                      <a:noAutofit/>
                    </a:bodyPr>
                    <a:p>
                      <a:pPr algn="r" marR="203200" indent="0"/>
                      <a:r>
                        <a:rPr lang="ru" sz="1100">
                          <a:latin typeface="Times New Roman"/>
                        </a:rPr>
                        <a:t>16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10.05.2020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инструментального исполнительства «Музыкальный рассвет» в номинации «Струнные инструменты (скрипка)»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Совина Майя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03200" indent="0"/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530352">
                <a:tc>
                  <a:txBody>
                    <a:bodyPr lIns="0" tIns="0" rIns="0" bIns="0">
                      <a:noAutofit/>
                    </a:bodyPr>
                    <a:p>
                      <a:pPr algn="r" marR="203200" indent="0"/>
                      <a:r>
                        <a:rPr lang="ru" sz="1100">
                          <a:latin typeface="Times New Roman"/>
                        </a:rPr>
                        <a:t>17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11.05.2020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Всероссийский конкурс «Творческая карусель» в номинации «Фортепиано»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Парфенова Диана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03200" indent="0"/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710184">
                <a:tc>
                  <a:txBody>
                    <a:bodyPr lIns="0" tIns="0" rIns="0" bIns="0">
                      <a:noAutofit/>
                    </a:bodyPr>
                    <a:p>
                      <a:pPr algn="r" marR="203200" indent="0"/>
                      <a:r>
                        <a:rPr lang="ru" sz="1100">
                          <a:latin typeface="Times New Roman"/>
                        </a:rPr>
                        <a:t>18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15-17.05. 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Всероссийский конкурс «Творческая карусель» в номинации «Вокал. Академический»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Мухаметханова Аделя Ягудина Таисия Бадаева Арина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90500" marR="2032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 Лауреат Шст. Диплом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530352">
                <a:tc>
                  <a:txBody>
                    <a:bodyPr lIns="0" tIns="0" rIns="0" bIns="0">
                      <a:noAutofit/>
                    </a:bodyPr>
                    <a:p>
                      <a:pPr algn="r" marR="203200" indent="0"/>
                      <a:r>
                        <a:rPr lang="ru" sz="1100">
                          <a:latin typeface="Times New Roman"/>
                        </a:rPr>
                        <a:t>19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15.05.2020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Всероссийский конкурс «Творческая карусель» в номинации «Вокал. Эстрадный»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203200" indent="0"/>
                      <a:r>
                        <a:rPr lang="ru" sz="1100">
                          <a:latin typeface="Times New Roman"/>
                        </a:rPr>
                        <a:t>Коловская Александра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03200" indent="0"/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185928">
                <a:tc>
                  <a:txBody>
                    <a:bodyPr lIns="0" tIns="0" rIns="0" bIns="0">
                      <a:noAutofit/>
                    </a:bodyPr>
                    <a:p>
                      <a:pPr marL="203200" indent="0"/>
                      <a:r>
                        <a:rPr lang="ru" sz="1100">
                          <a:latin typeface="Times New Roman"/>
                        </a:rPr>
                        <a:t>20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17.05.2020 г.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Международный конкурс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Совина Майя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03200" indent="0"/>
                      <a:r>
                        <a:rPr lang="ru" sz="1100">
                          <a:latin typeface="Times New Roman"/>
                        </a:rPr>
                        <a:t>Лауреат II ст.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3" name=""/>
          <p:cNvSpPr/>
          <p:nvPr/>
        </p:nvSpPr>
        <p:spPr>
          <a:xfrm>
            <a:off x="6790944" y="9954768"/>
            <a:ext cx="149352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21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2" name=""/>
          <p:cNvGraphicFramePr>
            <a:graphicFrameLocks noGrp="1"/>
          </p:cNvGraphicFramePr>
          <p:nvPr/>
        </p:nvGraphicFramePr>
        <p:xfrm>
          <a:off x="198120" y="603504"/>
          <a:ext cx="7187184" cy="9201912"/>
        </p:xfrm>
        <a:graphic>
          <a:graphicData uri="http://schemas.openxmlformats.org/drawingml/2006/table">
            <a:tbl>
              <a:tblPr/>
              <a:tblGrid>
                <a:gridCol w="521208"/>
                <a:gridCol w="1082040"/>
                <a:gridCol w="2429256"/>
                <a:gridCol w="1889760"/>
                <a:gridCol w="1264920"/>
              </a:tblGrid>
              <a:tr h="883920">
                <a:tc>
                  <a:txBody>
                    <a:bodyPr lIns="0" tIns="0" rIns="0" bIns="0">
                      <a:noAutofit/>
                    </a:bodyPr>
                    <a:p>
                      <a:endParaRPr sz="42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42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инструментального исполнительства «Музыкальный рассвет» в номинации «Струнносмычковые инструменты»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42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4200"/>
                    </a:p>
                  </a:txBody>
                  <a:tcPr marL="0" marR="0" marT="0" marB="0"/>
                </a:tc>
              </a:tr>
              <a:tr h="883920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21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21.05.2020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инструментального исполнительства «Музыкальный рассвет» в номинации «Струнносмычковые инструменты»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Матросова Виктория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Лауреат II ст.</a:t>
                      </a:r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05.2020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«На крыльях таланта»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Зарипова Милена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Диплом I ст.</a:t>
                      </a:r>
                    </a:p>
                  </a:txBody>
                  <a:tcPr marL="0" marR="0" marT="0" marB="0"/>
                </a:tc>
              </a:tr>
              <a:tr h="533400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23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23.05.2020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^Международный конкурс «Каzan-MUSIC Йорт» номинация: фортепиано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Хайруллина Диана Фатхутдинов Даниль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159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Диплом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 Лауреат II ст.</a:t>
                      </a:r>
                    </a:p>
                  </a:txBody>
                  <a:tcPr marL="0" marR="0" marT="0" marB="0"/>
                </a:tc>
              </a:tr>
              <a:tr h="530352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24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24.05.2020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^Международный конкурс «Каzan-MUSГC Йорт» номинация: эстрадный вокал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177800" indent="0"/>
                      <a:r>
                        <a:rPr lang="ru" sz="1100">
                          <a:latin typeface="Times New Roman"/>
                        </a:rPr>
                        <a:t>Коловская Александра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Диплом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70713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25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24.05.2020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фестиваль-конкурс «Яблонь белый цвет» номинация: инструментальное исполнительство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Фатхутдинов Даниль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26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31.05.2020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Международная музыкальная премия </a:t>
                      </a:r>
                      <a:r>
                        <a:rPr lang="en-US" sz="1100">
                          <a:latin typeface="Times New Roman"/>
                        </a:rPr>
                        <a:t>«SFORZANDO»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Миронов Тохирбек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15900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II ст. Лауреат III ст.</a:t>
                      </a:r>
                    </a:p>
                  </a:txBody>
                  <a:tcPr marL="0" marR="0" marT="0" marB="0" anchor="b"/>
                </a:tc>
              </a:tr>
              <a:tr h="533400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27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01.06.2020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IV Международный конкурсфестиваль современного искусства </a:t>
                      </a:r>
                      <a:r>
                        <a:rPr lang="en-US" sz="1100">
                          <a:latin typeface="Times New Roman"/>
                        </a:rPr>
                        <a:t>«Your Way»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Юлдашева Регина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28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18.07.2020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416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«Дыхание лета»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Миронов Тохирбек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15900" indent="0"/>
                      <a:r>
                        <a:rPr lang="ru" sz="1100">
                          <a:latin typeface="Times New Roman"/>
                        </a:rPr>
                        <a:t>Лауреат III ст.</a:t>
                      </a:r>
                    </a:p>
                  </a:txBody>
                  <a:tcPr marL="0" marR="0" marT="0" marB="0"/>
                </a:tc>
              </a:tr>
              <a:tr h="70713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29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34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Всероссийский открытый онлайн-фестиваль исполнителей на духовых и ударных инструментах «Новое дыхание»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Саренова Айгуль Еграшина Мирослава Талапина Валерия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Диплом</a:t>
                      </a:r>
                    </a:p>
                    <a:p>
                      <a:pPr algn="just" marL="3810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Диплом</a:t>
                      </a:r>
                    </a:p>
                    <a:p>
                      <a:pPr algn="just" marL="3810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Диплом</a:t>
                      </a:r>
                    </a:p>
                  </a:txBody>
                  <a:tcPr marL="0" marR="0" marT="0" marB="0"/>
                </a:tc>
              </a:tr>
              <a:tr h="1234440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30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30.09.2020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Г Всероссийская олимпиада по музыкально-теоретическим дисциплинам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77800" indent="24130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Петросян София Овсяникова Елена Петросян Мария Цынцарь Виктория Махмутова Виктория Кожевникова Екатерина Леонов Артём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203200" marR="2159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ст. Лауреат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 Лауреат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 Лауреат II ст. Лауреат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ст. Лауреат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ст. Дипломант</a:t>
                      </a:r>
                    </a:p>
                  </a:txBody>
                  <a:tcPr marL="0" marR="0" marT="0" marB="0" anchor="b"/>
                </a:tc>
              </a:tr>
              <a:tr h="1054608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31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18.10.2020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Международная олимпиада по музыки «Мега Талант»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Каримова Лия Маркова Виолета Романова Аделя Веретенникова Рита Веретенникова Ирина Закирова Алия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381000" marR="381000" indent="0">
                        <a:lnSpc>
                          <a:spcPts val="1368"/>
                        </a:lnSpc>
                      </a:pP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место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место</a:t>
                      </a:r>
                    </a:p>
                    <a:p>
                      <a:pPr algn="just" marL="3810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I    место</a:t>
                      </a:r>
                    </a:p>
                    <a:p>
                      <a:pPr algn="just" marL="381000" marR="381000" indent="0">
                        <a:lnSpc>
                          <a:spcPts val="1368"/>
                        </a:lnSpc>
                      </a:pPr>
                      <a:r>
                        <a:rPr lang="en-US" sz="1100">
                          <a:latin typeface="Times New Roman"/>
                        </a:rPr>
                        <a:t>II    </a:t>
                      </a:r>
                      <a:r>
                        <a:rPr lang="ru" sz="1100">
                          <a:latin typeface="Times New Roman"/>
                        </a:rPr>
                        <a:t>место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место II место</a:t>
                      </a:r>
                    </a:p>
                  </a:txBody>
                  <a:tcPr marL="0" marR="0" marT="0" marB="0" anchor="b"/>
                </a:tc>
              </a:tr>
              <a:tr h="1063752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32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26.10.2020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I Международный фестиваль-конкурс детского и юношеского творчества «Изумрудный дождь» Инструментальное исполнительство. Соло. Фортепиано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Зарипова Милена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15900" indent="0"/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"/>
          <p:cNvSpPr/>
          <p:nvPr/>
        </p:nvSpPr>
        <p:spPr>
          <a:xfrm>
            <a:off x="6790944" y="9954768"/>
            <a:ext cx="155448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22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2" name=""/>
          <p:cNvGraphicFramePr>
            <a:graphicFrameLocks noGrp="1"/>
          </p:cNvGraphicFramePr>
          <p:nvPr/>
        </p:nvGraphicFramePr>
        <p:xfrm>
          <a:off x="198120" y="603504"/>
          <a:ext cx="7187184" cy="9223248"/>
        </p:xfrm>
        <a:graphic>
          <a:graphicData uri="http://schemas.openxmlformats.org/drawingml/2006/table">
            <a:tbl>
              <a:tblPr/>
              <a:tblGrid>
                <a:gridCol w="521208"/>
                <a:gridCol w="1082040"/>
                <a:gridCol w="2429256"/>
                <a:gridCol w="1889760"/>
                <a:gridCol w="1264920"/>
              </a:tblGrid>
              <a:tr h="359664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33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13.11.2020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416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«Звездная осень»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Макашова Алина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Диплом II ст.</a:t>
                      </a:r>
                    </a:p>
                  </a:txBody>
                  <a:tcPr marL="0" marR="0" marT="0" marB="0"/>
                </a:tc>
              </a:tr>
              <a:tr h="533400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34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13.11.2020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«Осеннее Сварожье»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Ансамбль «Мелодия» Совина Майя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ст. Диплом I ст.</a:t>
                      </a:r>
                    </a:p>
                  </a:txBody>
                  <a:tcPr marL="0" marR="0" marT="0" marB="0"/>
                </a:tc>
              </a:tr>
              <a:tr h="70713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35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21.11.2020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исполнителей на духовых и ударных инструментах «Sforzandо»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Миронов Тохирбек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530352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36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29.11.2020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творческих дарований «Арт-платформа»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Ахметзянов Алмаз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Диплом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37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29.11.2020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XX Международная Олимпиада по музыке «Мега-Талант»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Крутикова Ульяна Хабибуллина Аделина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I Место I Место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38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10.12.2020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Всероссийский фестиваль-конкурс «Новые имена»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Имамова Алина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Лауреат II ст.</a:t>
                      </a:r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39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10.12.2020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Всероссийский фестиваль-конкурс «Музыкальный рассвет»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Имамова Алина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Участие</a:t>
                      </a:r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40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15.12.2020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Всероссийский конкурс искусств «Новогодняя планета»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Зубова Ариана Мухаметханова Аделя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III ст. Лауреат III ст.</a:t>
                      </a:r>
                    </a:p>
                  </a:txBody>
                  <a:tcPr marL="0" marR="0" marT="0" marB="0" anchor="b"/>
                </a:tc>
              </a:tr>
              <a:tr h="627888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41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20.12.2020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Всероссийский конкурс искусств «Новогодняя планета»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Шелонцева Анна Шакирова Камиля и Ланцова Василиса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2760"/>
                        </a:lnSpc>
                      </a:pPr>
                      <a:r>
                        <a:rPr lang="ru" sz="1100">
                          <a:latin typeface="Times New Roman"/>
                        </a:rPr>
                        <a:t>Диплом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ст. Лауреаты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606552">
                <a:tc>
                  <a:txBody>
                    <a:bodyPr lIns="0" tIns="0" rIns="0" bIns="0">
                      <a:noAutofit/>
                    </a:bodyPr>
                    <a:p>
                      <a:endParaRPr sz="2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2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номинация: учитель и ученик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Шумилина Юлия и Цынцарь Вика Фатхутдинов Даниль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2784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Лауреаты II ст. Лауреат I ст.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42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20.12.2020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Всероссийский конкурс «Дорога к успеху»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Минкашев Ратмир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Диплом I ст.</a:t>
                      </a:r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43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29.12.2020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</a:t>
                      </a:r>
                      <a:r>
                        <a:rPr lang="en-US" sz="1100">
                          <a:latin typeface="Times New Roman"/>
                        </a:rPr>
                        <a:t>ART VICTOR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Шакирова Камиля Ланцова Василиса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II ст. Лауреат III ст.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44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24.12.2020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XXI Международная Олимпиада по музыке «Мега-Талант»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Бусыгина Диана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I Место</a:t>
                      </a:r>
                    </a:p>
                  </a:txBody>
                  <a:tcPr marL="0" marR="0" marT="0" marB="0"/>
                </a:tc>
              </a:tr>
              <a:tr h="533400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45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16.01.2021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«Путь к Вифлеемской звезде»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indent="22860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Белоногова Екатерина Романова Аделя Кожевникова Екатерина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203200" marR="2159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 Диплом I ст. Лауреат III ст.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46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21.01.2021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416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конкурсфестиваль «Коляда, коляда»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Гогленкова Арина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Диплом. I ст.</a:t>
                      </a:r>
                    </a:p>
                  </a:txBody>
                  <a:tcPr marL="0" marR="0" marT="0" marB="0"/>
                </a:tc>
              </a:tr>
              <a:tr h="624840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47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25.01.2021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Всероссийская олимпиада по сольфеджио «Фа Соль»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Баева София Каримова Лия Калкенова Рената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203200" marR="2159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 Лауреат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ст. Лауреат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783336">
                <a:tc>
                  <a:txBody>
                    <a:bodyPr lIns="0" tIns="0" rIns="0" bIns="0">
                      <a:noAutofit/>
                    </a:bodyPr>
                    <a:p>
                      <a:endParaRPr sz="37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37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37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Закирова Алия Сайбанова Самина Маркова Антонина Веретенникова Ирина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203200" marR="2159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I ст. Лауреат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ст. Лауреат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ст. Лауреат I ст.</a:t>
                      </a:r>
                    </a:p>
                  </a:txBody>
                  <a:tcPr marL="0" marR="0" marT="0" marB="0" anchor="b"/>
                </a:tc>
              </a:tr>
              <a:tr h="1063752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48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06.02.2021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en-US" sz="1100">
                          <a:latin typeface="Times New Roman"/>
                        </a:rPr>
                        <a:t>IV </a:t>
                      </a:r>
                      <a:r>
                        <a:rPr lang="ru" sz="1100">
                          <a:latin typeface="Times New Roman"/>
                        </a:rPr>
                        <a:t>Международный конкурс «Жемчужина Татарстана»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indent="22860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Еграшина Мирослава Миронов Тохирбек Романова Аделя Зарипова Милена Юлдашева Регина Сайбанова Самина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203200" marR="2159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 Лауреат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 Лауреат III ст. Диплом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ст. Лауреат III ст. Диплом I ст.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3" name=""/>
          <p:cNvSpPr/>
          <p:nvPr/>
        </p:nvSpPr>
        <p:spPr>
          <a:xfrm>
            <a:off x="6790944" y="9954768"/>
            <a:ext cx="149352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23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2" name=""/>
          <p:cNvGraphicFramePr>
            <a:graphicFrameLocks noGrp="1"/>
          </p:cNvGraphicFramePr>
          <p:nvPr/>
        </p:nvGraphicFramePr>
        <p:xfrm>
          <a:off x="198120" y="603504"/>
          <a:ext cx="7187184" cy="7638288"/>
        </p:xfrm>
        <a:graphic>
          <a:graphicData uri="http://schemas.openxmlformats.org/drawingml/2006/table">
            <a:tbl>
              <a:tblPr/>
              <a:tblGrid>
                <a:gridCol w="521208"/>
                <a:gridCol w="1082040"/>
                <a:gridCol w="2429256"/>
                <a:gridCol w="1889760"/>
                <a:gridCol w="1264920"/>
              </a:tblGrid>
              <a:tr h="182880"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Насибуллина Залия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90500" indent="0"/>
                      <a:r>
                        <a:rPr lang="ru" sz="1100">
                          <a:latin typeface="Times New Roman"/>
                        </a:rPr>
                        <a:t>Лауреат III ст.</a:t>
                      </a:r>
                    </a:p>
                  </a:txBody>
                  <a:tcPr marL="0" marR="0" marT="0" marB="0" anchor="b"/>
                </a:tc>
              </a:tr>
              <a:tr h="359664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49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08.02.2021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416"/>
                        </a:lnSpc>
                      </a:pPr>
                      <a:r>
                        <a:rPr lang="ru" sz="1100">
                          <a:latin typeface="Times New Roman"/>
                        </a:rPr>
                        <a:t>Всероссийский конкурс исполнительского мастерства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416"/>
                        </a:lnSpc>
                      </a:pPr>
                      <a:r>
                        <a:rPr lang="ru" sz="1100">
                          <a:latin typeface="Times New Roman"/>
                        </a:rPr>
                        <a:t>Гайнуллина Алина Насибуллина Залия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II ст. Лауреат II ст.</a:t>
                      </a:r>
                    </a:p>
                  </a:txBody>
                  <a:tcPr marL="0" marR="0" marT="0" marB="0" anchor="b"/>
                </a:tc>
              </a:tr>
              <a:tr h="880872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50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16.02.2021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«Ангелы надежды»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Сайбанова Самина Мухаметханова Аделя Зубова Ариана Ягудина Таисия Кожевникова Екатерина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 Лауреат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 Лауреат III ст. Лауреаты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 Лауреат I ст.</a:t>
                      </a:r>
                    </a:p>
                  </a:txBody>
                  <a:tcPr marL="0" marR="0" marT="0" marB="0" anchor="b"/>
                </a:tc>
              </a:tr>
              <a:tr h="530352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51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19.02.2021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I Всероссийский конкурс юных музыкантов «Нескучная классика в содружестве Муз»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Макашова Алина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90500" indent="0"/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359664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52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02.2021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кастинг- конкурс « Сияние 2021»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Парфенова Диана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90500" indent="0"/>
                      <a:r>
                        <a:rPr lang="ru" sz="1100">
                          <a:latin typeface="Times New Roman"/>
                        </a:rPr>
                        <a:t>Лауреат I ст.</a:t>
                      </a:r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53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02.2021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416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фестиваль-конкурс «Золотая лира»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Иванова Катя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90500" indent="0"/>
                      <a:r>
                        <a:rPr lang="ru" sz="1100">
                          <a:latin typeface="Times New Roman"/>
                        </a:rPr>
                        <a:t>Лауреат II ст.</a:t>
                      </a:r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54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02. 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фестиваль-конкурс «Звёздный дождь»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Иванова Катя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90500" indent="0"/>
                      <a:r>
                        <a:rPr lang="ru" sz="1100">
                          <a:latin typeface="Times New Roman"/>
                        </a:rPr>
                        <a:t>Лауреат II ст.</a:t>
                      </a:r>
                    </a:p>
                  </a:txBody>
                  <a:tcPr marL="0" marR="0" marT="0" marB="0"/>
                </a:tc>
              </a:tr>
              <a:tr h="353568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55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03.03.2021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416"/>
                        </a:lnSpc>
                      </a:pPr>
                      <a:r>
                        <a:rPr lang="ru" sz="1100">
                          <a:latin typeface="Times New Roman"/>
                        </a:rPr>
                        <a:t>Всероссийский конкурс «В ритме сердца и души»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Шигапова Ралина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90500" indent="0"/>
                      <a:r>
                        <a:rPr lang="ru" sz="1100">
                          <a:latin typeface="Times New Roman"/>
                        </a:rPr>
                        <a:t>Лауреат I ст.</a:t>
                      </a:r>
                    </a:p>
                  </a:txBody>
                  <a:tcPr marL="0" marR="0" marT="0" marB="0"/>
                </a:tc>
              </a:tr>
              <a:tr h="359664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56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11.03.2021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«Вдохновение»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Шигапова Ралина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90500" indent="0"/>
                      <a:r>
                        <a:rPr lang="ru" sz="1100">
                          <a:latin typeface="Times New Roman"/>
                        </a:rPr>
                        <a:t>Лауреат III ст.</a:t>
                      </a:r>
                    </a:p>
                  </a:txBody>
                  <a:tcPr marL="0" marR="0" marT="0" marB="0"/>
                </a:tc>
              </a:tr>
              <a:tr h="140817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57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12.03.2021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конкурсфестиваль «Зиму поворотим вспять»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Ансамбль «Мелодия» Совина Майя Ланцова Василиса Ляпустина Яна Шакирова Камиля Басырова Самира Алексеева Лаура Алексеева Луиза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90500" indent="0"/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  <a:tr h="70713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58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15.03.2021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Международная олимпиада по сольфеджио «440 </a:t>
                      </a:r>
                      <a:r>
                        <a:rPr lang="en-US" sz="1100">
                          <a:latin typeface="Times New Roman"/>
                        </a:rPr>
                        <a:t>HERTZ»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215900" indent="20320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Коткова София Ерусланова Анастасия Белоногова Евгения Шамсивалеева Ясмина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90500" marR="2032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 </a:t>
                      </a:r>
                      <a:r>
                        <a:rPr lang="ru" sz="1100">
                          <a:latin typeface="Times New Roman"/>
                        </a:rPr>
                        <a:t>ст. Лауреат I ст. Лауреат II ст. Лауреат II ст.</a:t>
                      </a:r>
                    </a:p>
                  </a:txBody>
                  <a:tcPr marL="0" marR="0" marT="0" marB="0" anchor="b"/>
                </a:tc>
              </a:tr>
              <a:tr h="533400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59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03.2021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en-US" sz="1100">
                          <a:latin typeface="Times New Roman"/>
                        </a:rPr>
                        <a:t>III </a:t>
                      </a:r>
                      <a:r>
                        <a:rPr lang="ru" sz="1100">
                          <a:latin typeface="Times New Roman"/>
                        </a:rPr>
                        <a:t>Всероссийский заочный конкурс « Таланты Родины» Номинация: Вокальное искусство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Хабибуллина Аделина Шигапова Ралина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 Лауреат III ст.</a:t>
                      </a:r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60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100">
                          <a:latin typeface="Times New Roman"/>
                        </a:rPr>
                        <a:t>апрель 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«Твой выход»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Юлдашева Регина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90500" indent="0"/>
                      <a:r>
                        <a:rPr lang="ru" sz="1100">
                          <a:latin typeface="Times New Roman"/>
                        </a:rPr>
                        <a:t>Лауреат II ст.</a:t>
                      </a:r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61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100">
                          <a:latin typeface="Times New Roman"/>
                        </a:rPr>
                        <a:t>апрель 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416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</a:t>
                      </a:r>
                      <a:r>
                        <a:rPr lang="en-US" sz="1100">
                          <a:latin typeface="Times New Roman"/>
                        </a:rPr>
                        <a:t>«Talens of the 21</a:t>
                      </a:r>
                      <a:r>
                        <a:rPr lang="en-US" baseline="30000" sz="1100">
                          <a:latin typeface="Times New Roman"/>
                        </a:rPr>
                        <a:t>st</a:t>
                      </a:r>
                      <a:r>
                        <a:rPr lang="en-US" sz="1100">
                          <a:latin typeface="Times New Roman"/>
                        </a:rPr>
                        <a:t> century»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Макашова Алина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90500" indent="0"/>
                      <a:r>
                        <a:rPr lang="ru" sz="1100">
                          <a:latin typeface="Times New Roman"/>
                        </a:rPr>
                        <a:t>Лауреат I ст.</a:t>
                      </a:r>
                    </a:p>
                  </a:txBody>
                  <a:tcPr marL="0" marR="0" marT="0" marB="0"/>
                </a:tc>
              </a:tr>
              <a:tr h="536448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62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04.04.2021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Международный конкурс «Таланты без границ» Олимпиада по сольфеджио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Парфёнова Диана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just" marL="190500" indent="0"/>
                      <a:r>
                        <a:rPr lang="ru" sz="1100">
                          <a:latin typeface="Times New Roman"/>
                        </a:rPr>
                        <a:t>Лауреат </a:t>
                      </a:r>
                      <a:r>
                        <a:rPr lang="en-US" sz="1100">
                          <a:latin typeface="Times New Roman"/>
                        </a:rPr>
                        <a:t>II </a:t>
                      </a:r>
                      <a:r>
                        <a:rPr lang="ru" sz="1100">
                          <a:latin typeface="Times New Roman"/>
                        </a:rPr>
                        <a:t>ст.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"/>
          <p:cNvSpPr/>
          <p:nvPr/>
        </p:nvSpPr>
        <p:spPr>
          <a:xfrm>
            <a:off x="524256" y="8430768"/>
            <a:ext cx="6425184" cy="1386840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just" indent="215900">
              <a:lnSpc>
                <a:spcPts val="1584"/>
              </a:lnSpc>
              <a:spcBef>
                <a:spcPts val="1050"/>
              </a:spcBef>
            </a:pPr>
            <a:r>
              <a:rPr lang="ru" sz="1100">
                <a:latin typeface="Times New Roman"/>
              </a:rPr>
              <a:t>На базе Нижнекамского колледжа им. С. Сайдашева в рамках декады инвалидов в декабре 2020 года прошел фестиваль безграничного таланта «От сердца к сердцу», на котором выступила учащаяся школы Петрова Эвелина, класс преподавателя фортепиано Даниловой Ю.М.</a:t>
            </a:r>
          </a:p>
          <a:p>
            <a:pPr algn="just" indent="215900">
              <a:lnSpc>
                <a:spcPts val="1584"/>
              </a:lnSpc>
            </a:pPr>
            <a:r>
              <a:rPr lang="ru" sz="1100">
                <a:latin typeface="Times New Roman"/>
              </a:rPr>
              <a:t>Участие в конкурсах и фестивалях различного уровня является серьёзным стимулом в развитии учащихся, помогает повысить их мотивацию к учёбе, повысить уровень педагогического мастерства преподавателей. Постоянная работа по повышению качества обучения приводит к хорошим результатам.</a:t>
            </a:r>
          </a:p>
        </p:txBody>
      </p:sp>
      <p:sp>
        <p:nvSpPr>
          <p:cNvPr id="4" name=""/>
          <p:cNvSpPr/>
          <p:nvPr/>
        </p:nvSpPr>
        <p:spPr>
          <a:xfrm>
            <a:off x="6790944" y="9954768"/>
            <a:ext cx="155448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24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524256" y="624840"/>
            <a:ext cx="6425184" cy="1783080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indent="190500">
              <a:lnSpc>
                <a:spcPts val="1584"/>
              </a:lnSpc>
            </a:pPr>
            <a:r>
              <a:rPr lang="ru" sz="1100">
                <a:latin typeface="Times New Roman"/>
              </a:rPr>
              <a:t>Преподаватели школы посещают уроки ведущих преподавателей ДМШ, ДШИ города, музыкального колледжа, концерты, мастер - классы, открытые уроки, проводимые по линии методического объединения. Ежегодно приглашаются в качестве членов жюри в городские конкурсы хорового и инструментального исполнительства среди учащихся и преподавателей Школ искусств Управления образования:</a:t>
            </a:r>
          </a:p>
          <a:p>
            <a:pPr algn="just" indent="381000">
              <a:lnSpc>
                <a:spcPts val="1584"/>
              </a:lnSpc>
              <a:spcAft>
                <a:spcPts val="1680"/>
              </a:spcAft>
            </a:pPr>
            <a:r>
              <a:rPr lang="ru" sz="1100">
                <a:latin typeface="Times New Roman"/>
              </a:rPr>
              <a:t>Преподаватели музыкального колледжа Попова З.И., Загриева С.М., Саруханян Н.Ю., Попова З.И., Халимова Р.Н., Кудакаева А.Р., в порядке оказания методической помощи, проводили консультационные занятия с выпускниками и учащимися старших классов фортепианного, народного, оркестрового отделений, по теоретическим дисциплинам.</a:t>
            </a:r>
          </a:p>
        </p:txBody>
      </p:sp>
      <p:sp>
        <p:nvSpPr>
          <p:cNvPr id="3" name=""/>
          <p:cNvSpPr/>
          <p:nvPr/>
        </p:nvSpPr>
        <p:spPr>
          <a:xfrm>
            <a:off x="524256" y="2785872"/>
            <a:ext cx="6428232" cy="4730496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ctr" indent="0">
              <a:lnSpc>
                <a:spcPts val="1392"/>
              </a:lnSpc>
              <a:spcBef>
                <a:spcPts val="1680"/>
              </a:spcBef>
              <a:spcAft>
                <a:spcPts val="840"/>
              </a:spcAft>
            </a:pPr>
            <a:r>
              <a:rPr lang="ru" sz="1100">
                <a:latin typeface="Times New Roman"/>
              </a:rPr>
              <a:t>8. МУЗЫКАЛЬНО - ПРОСВЕТИТЕЛЬСКАЯ, КОНЦЕРТНАЯ И ВЫСТАВОЧНАЯ ДЕЯТЕЛЬНОСТЬ ШКОЛЫ.</a:t>
            </a:r>
          </a:p>
          <a:p>
            <a:pPr algn="just" indent="241300">
              <a:lnSpc>
                <a:spcPts val="1584"/>
              </a:lnSpc>
            </a:pPr>
            <a:r>
              <a:rPr lang="ru" sz="1100">
                <a:latin typeface="Times New Roman"/>
              </a:rPr>
              <a:t>Концертно-просветительская деятельность Школы направлена на духовно-нравственное и художественное становление личности, создание условий для сотрудничества учащихся, преподавателей, родителей.</a:t>
            </a:r>
          </a:p>
          <a:p>
            <a:pPr indent="190500">
              <a:lnSpc>
                <a:spcPts val="1584"/>
              </a:lnSpc>
            </a:pPr>
            <a:r>
              <a:rPr lang="ru" sz="1100">
                <a:latin typeface="Times New Roman"/>
              </a:rPr>
              <a:t>За отчетный период в концертно-просветительских мероприятиях приняли участие 160 учащихся (73%), проведено 40 концертов, где прозвучали произведения классической, эстрадной музыки, отечественных и зарубежных композиторов.</a:t>
            </a:r>
          </a:p>
          <a:p>
            <a:pPr algn="just" indent="114300">
              <a:lnSpc>
                <a:spcPts val="1584"/>
              </a:lnSpc>
            </a:pPr>
            <a:r>
              <a:rPr lang="ru" sz="1100">
                <a:latin typeface="Times New Roman"/>
              </a:rPr>
              <a:t>Творческая деятельность школы неразрывно связана с жизнью города. Коллектив школы не остается в стороне, а активно принимает участие во всех городских мероприятиях, в школе есть особенно талантливые учащиеся, которые достойно могут представлять нашу музыкальную школу. Сами преподаватели также принимают участие как исполнители на фортепиано, народных, духовых, струнных инструментах. Выходят с концертами в различные учреждения города, на предприятия, ищут творческих и деловых партнеров, поддерживают информационную связь со СМИ города и республики.</a:t>
            </a:r>
          </a:p>
          <a:p>
            <a:pPr algn="just" indent="114300">
              <a:lnSpc>
                <a:spcPts val="1584"/>
              </a:lnSpc>
            </a:pPr>
            <a:r>
              <a:rPr lang="ru" sz="1100">
                <a:latin typeface="Times New Roman"/>
              </a:rPr>
              <a:t>Реализация плана концертно-просветительской деятельности осуществляется на различных уровнях: школьных, городских.</a:t>
            </a:r>
          </a:p>
          <a:p>
            <a:pPr algn="just" indent="114300">
              <a:lnSpc>
                <a:spcPts val="1584"/>
              </a:lnSpc>
            </a:pPr>
            <a:r>
              <a:rPr lang="ru" sz="1100">
                <a:latin typeface="Times New Roman"/>
              </a:rPr>
              <a:t>Концертная деятельность - это один из основных показателей уровня музыкальной подготовки детей, качества образовательного процесса школы. Такие выступления развивают у учащихся исполнительские и артистические навыки, воспитывают уверенность в себе. Именно публичные выступления дают возможность ребятам оценить качество своей подготовки, побуждают их на новые творческие достижения. С этой целью проводились тематические, сольные концерты учащихся, отчетные концерты:</a:t>
            </a:r>
          </a:p>
        </p:txBody>
      </p:sp>
      <p:sp>
        <p:nvSpPr>
          <p:cNvPr id="4" name=""/>
          <p:cNvSpPr/>
          <p:nvPr/>
        </p:nvSpPr>
        <p:spPr>
          <a:xfrm>
            <a:off x="3209544" y="7537704"/>
            <a:ext cx="765048" cy="176784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i="1" u="sng" sz="1150">
                <a:latin typeface="Times New Roman"/>
              </a:rPr>
              <a:t>Концерты:</a:t>
            </a:r>
          </a:p>
        </p:txBody>
      </p:sp>
      <p:graphicFrame>
        <p:nvGraphicFramePr>
          <p:cNvPr id="5" name=""/>
          <p:cNvGraphicFramePr>
            <a:graphicFrameLocks noGrp="1"/>
          </p:cNvGraphicFramePr>
          <p:nvPr/>
        </p:nvGraphicFramePr>
        <p:xfrm>
          <a:off x="198120" y="7699248"/>
          <a:ext cx="7098792" cy="2136648"/>
        </p:xfrm>
        <a:graphic>
          <a:graphicData uri="http://schemas.openxmlformats.org/drawingml/2006/table">
            <a:tbl>
              <a:tblPr/>
              <a:tblGrid>
                <a:gridCol w="521208"/>
                <a:gridCol w="1014984"/>
                <a:gridCol w="3584448"/>
                <a:gridCol w="1978152"/>
              </a:tblGrid>
              <a:tr h="359664">
                <a:tc>
                  <a:txBody>
                    <a:bodyPr lIns="0" tIns="0" rIns="0" bIns="0">
                      <a:noAutofit/>
                    </a:bodyPr>
                    <a:p>
                      <a:pPr marL="139700" indent="0">
                        <a:spcAft>
                          <a:spcPts val="210"/>
                        </a:spcAft>
                      </a:pPr>
                      <a:r>
                        <a:rPr lang="ru" sz="1100">
                          <a:latin typeface="Times New Roman"/>
                        </a:rPr>
                        <a:t>№№</a:t>
                      </a:r>
                    </a:p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п/п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Дата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Концерты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Преподаватель</a:t>
                      </a:r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14.01.2020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Концерт класса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преп. Шакирова Г.Р.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21.01.2020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Концерт татарской музыки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преп. Данилова Ю.М.</a:t>
                      </a:r>
                    </a:p>
                  </a:txBody>
                  <a:tcPr marL="0" marR="0" marT="0" marB="0" anchor="b"/>
                </a:tc>
              </a:tr>
              <a:tr h="1063752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21.02.2020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Концерт к Дню Защитника Отечества «Во славу Отчизны»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Общешкольное мероприятие, принимали участие солисты и ансамбли фортепианного, оркестрового, народного и вокального отделений.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"/>
          <p:cNvSpPr/>
          <p:nvPr/>
        </p:nvSpPr>
        <p:spPr>
          <a:xfrm>
            <a:off x="6790944" y="9954768"/>
            <a:ext cx="152400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25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2" name=""/>
          <p:cNvGraphicFramePr>
            <a:graphicFrameLocks noGrp="1"/>
          </p:cNvGraphicFramePr>
          <p:nvPr/>
        </p:nvGraphicFramePr>
        <p:xfrm>
          <a:off x="198120" y="603504"/>
          <a:ext cx="7098792" cy="9253728"/>
        </p:xfrm>
        <a:graphic>
          <a:graphicData uri="http://schemas.openxmlformats.org/drawingml/2006/table">
            <a:tbl>
              <a:tblPr/>
              <a:tblGrid>
                <a:gridCol w="521208"/>
                <a:gridCol w="1014984"/>
                <a:gridCol w="3584448"/>
                <a:gridCol w="1978152"/>
              </a:tblGrid>
              <a:tr h="359664">
                <a:tc>
                  <a:txBody>
                    <a:bodyPr lIns="0" tIns="0" rIns="0" bIns="0">
                      <a:noAutofit/>
                    </a:bodyPr>
                    <a:p>
                      <a:endParaRPr sz="17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7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7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Подготовила сценарий Липатова Н.Н.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14.02.2020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Вечер памяти Беляевой Маргариты Платоновны «Как прекрасен этот мир»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Преподаватели отделов</a:t>
                      </a:r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28.02.2020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Концерт учащихся «День победы»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преп. Файзулина И.Г.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02.03.2020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Концерт класса «Мамина весна»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преп. Анисимова Л.В.</a:t>
                      </a:r>
                    </a:p>
                  </a:txBody>
                  <a:tcPr marL="0" marR="0" marT="0" marB="0" anchor="b"/>
                </a:tc>
              </a:tr>
              <a:tr h="1408176"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05.03.2020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Концерт учащихся и преподавателей посвященный женскому дню 8 марта «Весенняя капель»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Общешкольное мероприятие, принимали участие солисты и ансамбли фортепианного, оркестрового, народного и вокального отделений. Подготовила сценарий Липатова Н.Н.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01.05.2020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Участие в видео-акции к 75-летию победы в ВОВ «Мы поем о мире»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Преподаватели отделов</a:t>
                      </a:r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9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07.03.2020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14300" indent="0"/>
                      <a:r>
                        <a:rPr lang="ru" sz="1100">
                          <a:latin typeface="Times New Roman"/>
                        </a:rPr>
                        <a:t>Классный час на тему: «С чего начинается Родина»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преп. Хамидулина Е.Ю.</a:t>
                      </a:r>
                    </a:p>
                  </a:txBody>
                  <a:tcPr marL="0" marR="0" marT="0" marB="0" anchor="b"/>
                </a:tc>
              </a:tr>
              <a:tr h="533400"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10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11.03.2020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Концерт студентов НМК духового отделения «Звуки весны»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преп. Липатова Н.Н.</a:t>
                      </a:r>
                    </a:p>
                  </a:txBody>
                  <a:tcPr marL="0" marR="0" marT="0" marB="0" anchor="ctr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11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18.03.2020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Классный час на тему: «История ТАССР. К 100-летию ТАССР»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преп. Шафигуллина А.А.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12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01.09.2020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Концерт учащихся на торжественной линейки (СОШ №36)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Учащиеся преподавателя Биктимировой Г.З.</a:t>
                      </a:r>
                    </a:p>
                  </a:txBody>
                  <a:tcPr marL="0" marR="0" marT="0" marB="0" anchor="b"/>
                </a:tc>
              </a:tr>
              <a:tr h="883920"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13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13.09.2020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Концерт учащихся к Дню Выборов Президента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Учащиеся преподавателей Липатовой Н.Н. Файзулиной И.Г. Сайфутдиновой Т.Г. Биктимировой Г.З.</a:t>
                      </a:r>
                    </a:p>
                  </a:txBody>
                  <a:tcPr marL="0" marR="0" marT="0" marB="0" anchor="b"/>
                </a:tc>
              </a:tr>
              <a:tr h="353568"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14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18.09.2020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Концерт «Осенний букет»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преп. Шакирова Г.Р.</a:t>
                      </a:r>
                    </a:p>
                  </a:txBody>
                  <a:tcPr marL="0" marR="0" marT="0" marB="0" anchor="b"/>
                </a:tc>
              </a:tr>
              <a:tr h="359664"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15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22.09.2020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14300" indent="0"/>
                      <a:r>
                        <a:rPr lang="ru" sz="1100">
                          <a:latin typeface="Times New Roman"/>
                        </a:rPr>
                        <a:t>Литературно-музыкальный флеш-моб «Мой город»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преп. Тюшина Т.Г.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16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25.09.2020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Концерт «Осень в моем городе»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Учащиеся преподавателя Файзулиной И.Г.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17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30.09.2020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Видео-концерт «Козге моннар» («Мелодии осени»), посвященный 100-летию ТАССР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преп. Шакирова Г.Р.</a:t>
                      </a:r>
                    </a:p>
                  </a:txBody>
                  <a:tcPr marL="0" marR="0" marT="0" marB="0" anchor="b"/>
                </a:tc>
              </a:tr>
              <a:tr h="530352"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18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05.10.2020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Праздничный концерт, посвященный Дню музыки, Дню учителя и Дню пожилых людей «Октябрьское</a:t>
                      </a:r>
                    </a:p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трио»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Преподаватели Школы</a:t>
                      </a:r>
                    </a:p>
                  </a:txBody>
                  <a:tcPr marL="0" marR="0" marT="0" marB="0"/>
                </a:tc>
              </a:tr>
              <a:tr h="359664"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19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24.11.2020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Концерт, посвященный Дню матери в СОШ 12 (Татнефть Танеко)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Выступали учащиеся преп. Файзулиной И.Г.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20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23-28. 11.2020 г.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Видео-концерт, посвященный Дню матери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Учащиеся преподавателей отделов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21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16.12.2020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Музыкально-тематический вечер, посвященный 75-летию ВОВ «Песня в солдатской шинели»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преп. Тюшина Т.Г.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22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17.12.2020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Концерт класса «Новогодний карнавал»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преп. Рузанова К.В.</a:t>
                      </a:r>
                    </a:p>
                  </a:txBody>
                  <a:tcPr marL="0" marR="0" marT="0" marB="0" anchor="b"/>
                </a:tc>
              </a:tr>
              <a:tr h="185928">
                <a:tc>
                  <a:txBody>
                    <a:bodyPr lIns="0" tIns="0" rIns="0" bIns="0">
                      <a:noAutofit/>
                    </a:bodyPr>
                    <a:p>
                      <a:pPr marL="215900" indent="0"/>
                      <a:r>
                        <a:rPr lang="ru" sz="1100">
                          <a:latin typeface="Times New Roman"/>
                        </a:rPr>
                        <a:t>23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17.12.2020 г.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Концерт класса по общему фортепиано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203200" indent="0"/>
                      <a:r>
                        <a:rPr lang="ru" sz="1100">
                          <a:latin typeface="Times New Roman"/>
                        </a:rPr>
                        <a:t>Организовала и провела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3" name=""/>
          <p:cNvSpPr/>
          <p:nvPr/>
        </p:nvSpPr>
        <p:spPr>
          <a:xfrm>
            <a:off x="6790944" y="9954768"/>
            <a:ext cx="155448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26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2" name=""/>
          <p:cNvGraphicFramePr>
            <a:graphicFrameLocks noGrp="1"/>
          </p:cNvGraphicFramePr>
          <p:nvPr/>
        </p:nvGraphicFramePr>
        <p:xfrm>
          <a:off x="198120" y="603504"/>
          <a:ext cx="7098792" cy="9211056"/>
        </p:xfrm>
        <a:graphic>
          <a:graphicData uri="http://schemas.openxmlformats.org/drawingml/2006/table">
            <a:tbl>
              <a:tblPr/>
              <a:tblGrid>
                <a:gridCol w="521208"/>
                <a:gridCol w="1014984"/>
                <a:gridCol w="3584448"/>
                <a:gridCol w="1978152"/>
              </a:tblGrid>
              <a:tr h="182880"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9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«Здравствуй Новый год»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преп. Файзулина И.Г.</a:t>
                      </a:r>
                    </a:p>
                  </a:txBody>
                  <a:tcPr marL="0" marR="0" marT="0" marB="0" anchor="b"/>
                </a:tc>
              </a:tr>
              <a:tr h="359664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24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19.12.2020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Концерт класса «Эхо прошедшей войны»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преп. Файзулина И.Г.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25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22.12.2020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Концерт-зачёт учащихся класса, приуроченный к 55-летию Нижнекамска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преп. Сайфутдинова Т.Г.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26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24.12.2020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Концерт-зачёт учащихся класса «Зимняя сказка»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Бадрутдинова Р.И.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27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24.12.2020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Концерт учащихся класса «Новогоднее настроение»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преп. Файзулина И.Г.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28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25.12.2020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Новогодний видео-концерт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Васильева Н.Е.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29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25.12.2020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Концерт класса «Новогодняя сказка»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Талапина Е.И.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30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28.12.2020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Концерт класса «Музыка для души»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Долгополова В.П.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31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30.12.2020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Региональная конференция «Музыка в семье Муз»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Тюшина Т.Г.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32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11.02.2021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Встреча с депутатом Сираевым Р. (СОШ №36)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Учащиеся преподавателя Биктимировой Г.З.</a:t>
                      </a:r>
                    </a:p>
                  </a:txBody>
                  <a:tcPr marL="0" marR="0" marT="0" marB="0" anchor="b"/>
                </a:tc>
              </a:tr>
              <a:tr h="533400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33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18.02.2021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Литературно-музыкальный вечер посвящен. родному татарскому языку ( Городская библиотека №39)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Учащиеся преподавателя Сайфутдиновой Т.Г.</a:t>
                      </a:r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34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19.02.2021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Литературно-музыкальный вечер посвящен. родному татарскому языку (Лицей №14)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Учащиеся преподавателя Сайфутдиновой Т.Г.</a:t>
                      </a:r>
                    </a:p>
                  </a:txBody>
                  <a:tcPr marL="0" marR="0" marT="0" marB="0" anchor="b"/>
                </a:tc>
              </a:tr>
              <a:tr h="502920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35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19.02.2021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416"/>
                        </a:lnSpc>
                      </a:pPr>
                      <a:r>
                        <a:rPr lang="ru" sz="1100">
                          <a:latin typeface="Times New Roman"/>
                        </a:rPr>
                        <a:t>Концерт, посвященный году родного языка и народного единства. (СОШ №36)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Учащиеся преподавателя Биктимировой Г.З.</a:t>
                      </a:r>
                    </a:p>
                  </a:txBody>
                  <a:tcPr marL="0" marR="0" marT="0" marB="0"/>
                </a:tc>
              </a:tr>
              <a:tr h="140817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36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24.02.2021г.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Концерт, посвященный Дню Защитника Отечества «Герои нашего времени»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Общешкольное мероприятие, принимали участие солисты и ансамбли фортепианного, оркестрового, народного и вокального отделений. Подготовила сценарий Липатова Н.Н.</a:t>
                      </a:r>
                    </a:p>
                  </a:txBody>
                  <a:tcPr marL="0" marR="0" marT="0" marB="0"/>
                </a:tc>
              </a:tr>
              <a:tr h="530352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37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26.02.2021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Онлайн-концерт класса, посвященный юбилею нашего города «С днём рождения, родной Нижнекамск!»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преп. Файзулина И.Г.</a:t>
                      </a:r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38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02.03.2021г.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Концерт фортепианной музыки «Мир музыки Михаила Шуха»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преп. Сызранцева Н.В.</a:t>
                      </a:r>
                    </a:p>
                  </a:txBody>
                  <a:tcPr marL="0" marR="0" marT="0" marB="0" anchor="b"/>
                </a:tc>
              </a:tr>
              <a:tr h="1408176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39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05.03.2021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Концерт, посвященный Международному женскому Дню «Букет из музыки и слов»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Общешкольное мероприятие, принимали участие солисты и ансамбли фортепианного, оркестрового, народного и вокального отделений. Подготовила сценарий Липатова Н.Н.</a:t>
                      </a:r>
                    </a:p>
                  </a:txBody>
                  <a:tcPr marL="0" marR="0" marT="0" marB="0" anchor="b"/>
                </a:tc>
              </a:tr>
              <a:tr h="359664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40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16.03.2021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Музыкально-тематический вечер «Назиб Жиганов. Жизнь и музыка»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Организовала и провела преп. Тюшина Т.Г.</a:t>
                      </a:r>
                    </a:p>
                  </a:txBody>
                  <a:tcPr marL="0" marR="0" marT="0" marB="0" anchor="b"/>
                </a:tc>
              </a:tr>
              <a:tr h="359664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41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01600" indent="0"/>
                      <a:r>
                        <a:rPr lang="ru" sz="1100">
                          <a:latin typeface="Times New Roman"/>
                        </a:rPr>
                        <a:t>18.03.2021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День Славы (итоговая линейка III четверти).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Учащиеся преподавателя Биктимировой Г.З.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3" name=""/>
          <p:cNvSpPr/>
          <p:nvPr/>
        </p:nvSpPr>
        <p:spPr>
          <a:xfrm>
            <a:off x="6790944" y="9954768"/>
            <a:ext cx="155448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27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2" name=""/>
          <p:cNvGraphicFramePr>
            <a:graphicFrameLocks noGrp="1"/>
          </p:cNvGraphicFramePr>
          <p:nvPr/>
        </p:nvGraphicFramePr>
        <p:xfrm>
          <a:off x="198120" y="603504"/>
          <a:ext cx="7098792" cy="1414272"/>
        </p:xfrm>
        <a:graphic>
          <a:graphicData uri="http://schemas.openxmlformats.org/drawingml/2006/table">
            <a:tbl>
              <a:tblPr/>
              <a:tblGrid>
                <a:gridCol w="521208"/>
                <a:gridCol w="1014984"/>
                <a:gridCol w="3584448"/>
                <a:gridCol w="1978152"/>
              </a:tblGrid>
              <a:tr h="1414272">
                <a:tc>
                  <a:txBody>
                    <a:bodyPr lIns="0" tIns="0" rIns="0" bIns="0">
                      <a:noAutofit/>
                    </a:bodyPr>
                    <a:p>
                      <a:pPr marL="190500" indent="0"/>
                      <a:r>
                        <a:rPr lang="ru" sz="1100">
                          <a:latin typeface="Times New Roman"/>
                        </a:rPr>
                        <a:t>42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27000" indent="0"/>
                      <a:r>
                        <a:rPr lang="ru" sz="1100">
                          <a:latin typeface="Times New Roman"/>
                        </a:rPr>
                        <a:t>19.03.2021г.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100">
                          <a:latin typeface="Times New Roman"/>
                        </a:rPr>
                        <a:t>Отчетный концерт ДМШ № 6 «На крыльях музыки»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Общешкольное мероприятие, принимали участие солисты и ансамбли фортепианного, оркестрового, народного и вокального отделений. Подготовила сценарий Липатова Н.Н.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"/>
          <p:cNvSpPr/>
          <p:nvPr/>
        </p:nvSpPr>
        <p:spPr>
          <a:xfrm>
            <a:off x="524256" y="2206752"/>
            <a:ext cx="6425184" cy="7751064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just" indent="76200">
              <a:lnSpc>
                <a:spcPts val="1584"/>
              </a:lnSpc>
              <a:spcBef>
                <a:spcPts val="1050"/>
              </a:spcBef>
            </a:pPr>
            <a:r>
              <a:rPr lang="ru" sz="1100">
                <a:latin typeface="Times New Roman"/>
              </a:rPr>
              <a:t>В Школе большое внимание уделяется коллективному музицированию. Активную концертную деятельность в этом направлении проводят: ансамбль скрипачей «Мелодия» (руководитель Хасанова З.М.), вокальные ансамбли «Настроение» (руководитель Файзулина И.Г.), татарский вокальный ансамбль «Нур», вокальный дуэт «Апа-сенел» (руководитель Сайфутдинова Т.Г.), ансамбль духовых инструментов (руководитель Липатова Н.Н.), школьный оркестр народных инструментов (руководитель Кудакаева А.Р.), педагогического вокальный ансамбль «Элегия» (руководитель Бадрутдинова Р.И., педагогический фортепианный квартет (руководитель Шакирова Г.Р.)</a:t>
            </a:r>
          </a:p>
          <a:p>
            <a:pPr algn="just" indent="165100">
              <a:lnSpc>
                <a:spcPts val="1584"/>
              </a:lnSpc>
              <a:spcAft>
                <a:spcPts val="1050"/>
              </a:spcAft>
            </a:pPr>
            <a:r>
              <a:rPr lang="ru" sz="1100">
                <a:latin typeface="Times New Roman"/>
              </a:rPr>
              <a:t>В школе плодотворно ведётся творческая работа с хоровыми коллективами (средний хор, -руководитель Рузанова Е.М., младший, старший хоры - руководитель Файзулина И.Г., сводный хор в СОШ № 29 - руководитель Рузанова Е.М., младший хор в СОШ № 36 - руководитель Биктимирова Г.З.).</a:t>
            </a:r>
          </a:p>
          <a:p>
            <a:pPr algn="just" marL="1147064" indent="0">
              <a:spcAft>
                <a:spcPts val="1050"/>
              </a:spcAft>
            </a:pPr>
            <a:r>
              <a:rPr lang="ru" sz="1100">
                <a:latin typeface="Times New Roman"/>
              </a:rPr>
              <a:t>9.    ПРОФОРИЕНТАЦИОННАЯ РАБОТА С УЧАЩИМИСЯ.</a:t>
            </a:r>
          </a:p>
          <a:p>
            <a:pPr algn="just" indent="165100">
              <a:lnSpc>
                <a:spcPts val="1584"/>
              </a:lnSpc>
            </a:pPr>
            <a:r>
              <a:rPr lang="ru" sz="1100">
                <a:latin typeface="Times New Roman"/>
              </a:rPr>
              <a:t>В 2020 учебном году выпускниками школы стали 20 учащихся по специальностям: «Фортепиано» -4 человека, «Скрипка» -3 человек, «Саксофон» -1 человек, «Кларнет» -1 человек, «Сольное пение» -11 человека.</a:t>
            </a:r>
          </a:p>
          <a:p>
            <a:pPr algn="just" indent="165100">
              <a:lnSpc>
                <a:spcPts val="1584"/>
              </a:lnSpc>
            </a:pPr>
            <a:r>
              <a:rPr lang="ru" sz="1100">
                <a:latin typeface="Times New Roman"/>
              </a:rPr>
              <a:t>Экзаменационные выступления по специальности прошли на хорошем исполнительском уровне, учащиеся продемонстрировали хорошую техническую подготовку, владение инструментом, понимание стиля исполняемых произведений, показали хорошие результаты по теоретическим предметам.</a:t>
            </a:r>
          </a:p>
          <a:p>
            <a:pPr algn="just" indent="165100">
              <a:lnSpc>
                <a:spcPts val="1584"/>
              </a:lnSpc>
            </a:pPr>
            <a:r>
              <a:rPr lang="ru" sz="1100">
                <a:latin typeface="Times New Roman"/>
              </a:rPr>
              <a:t>Учащиеся, окончившие школу и успешно прошедшие итоговую аттестацию, получают документ о соответствующем образовании.</a:t>
            </a:r>
          </a:p>
          <a:p>
            <a:pPr indent="0">
              <a:lnSpc>
                <a:spcPts val="1584"/>
              </a:lnSpc>
            </a:pPr>
            <a:r>
              <a:rPr lang="ru" sz="1100">
                <a:latin typeface="Times New Roman"/>
              </a:rPr>
              <a:t>В 2020 году из числа 20 выпускников учащихся продолжили музыкальное образование:</a:t>
            </a:r>
          </a:p>
          <a:p>
            <a:pPr algn="just" indent="76200">
              <a:lnSpc>
                <a:spcPts val="1584"/>
              </a:lnSpc>
            </a:pPr>
            <a:r>
              <a:rPr lang="ru" sz="1100">
                <a:latin typeface="Times New Roman"/>
              </a:rPr>
              <a:t>- НМК им. С. Сайдашева - Коловская Александра (преп. Файзулина И.Г., класс вокала);</a:t>
            </a:r>
          </a:p>
          <a:p>
            <a:pPr algn="just" indent="165100">
              <a:lnSpc>
                <a:spcPts val="1584"/>
              </a:lnSpc>
            </a:pPr>
            <a:r>
              <a:rPr lang="ru" sz="1100">
                <a:latin typeface="Times New Roman"/>
              </a:rPr>
              <a:t>Уровень требований, предъявляемых к выпускникам, и результаты позволяют положительно оценить качество подготовки выпускников.</a:t>
            </a:r>
          </a:p>
          <a:p>
            <a:pPr algn="just" indent="165100">
              <a:lnSpc>
                <a:spcPts val="1584"/>
              </a:lnSpc>
              <a:spcAft>
                <a:spcPts val="1050"/>
              </a:spcAft>
            </a:pPr>
            <a:r>
              <a:rPr lang="ru" sz="1100">
                <a:latin typeface="Times New Roman"/>
              </a:rPr>
              <a:t>Результаты анализа учебных планов выпускных классов показали, что учебные планы по своему содержанию и структуре соответствуют предъявляемым требованиям. Нарушений норматива средней предельной нагрузки не выявлено.</a:t>
            </a:r>
          </a:p>
          <a:p>
            <a:pPr algn="just" marL="1147064" indent="0">
              <a:spcAft>
                <a:spcPts val="1050"/>
              </a:spcAft>
            </a:pPr>
            <a:r>
              <a:rPr lang="ru" b="1" sz="1300">
                <a:latin typeface="Times New Roman"/>
              </a:rPr>
              <a:t>10.    ВОСПИТАТЕЛЬНАЯ РАБОТА С УЧАЩИМИСЯ.</a:t>
            </a:r>
          </a:p>
          <a:p>
            <a:pPr algn="just" indent="165100">
              <a:lnSpc>
                <a:spcPts val="1560"/>
              </a:lnSpc>
            </a:pPr>
            <a:r>
              <a:rPr lang="ru" sz="1100">
                <a:latin typeface="Times New Roman"/>
              </a:rPr>
              <a:t>Огромное внимание уделяется воспитательной работе с обучающимися. В течение учебного года большая часть учащихся принимают активное участие в лекциях - концертах, музыкальнотематических вечерах. Проводятся праздничные концерты для родителей к Дню матери, 8 марта, к 23 февраля, празднование Дня победы, на концертных площадках в парках и скверах, концерты в учреждениях социальной направленности.</a:t>
            </a:r>
          </a:p>
        </p:txBody>
      </p:sp>
      <p:sp>
        <p:nvSpPr>
          <p:cNvPr id="4" name=""/>
          <p:cNvSpPr/>
          <p:nvPr/>
        </p:nvSpPr>
        <p:spPr>
          <a:xfrm>
            <a:off x="6790944" y="9954768"/>
            <a:ext cx="155448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28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518160" y="618744"/>
            <a:ext cx="6431280" cy="9192768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indent="139700">
              <a:lnSpc>
                <a:spcPts val="1584"/>
              </a:lnSpc>
            </a:pPr>
            <a:r>
              <a:rPr lang="ru" sz="1100">
                <a:latin typeface="Times New Roman"/>
              </a:rPr>
              <a:t>Одной из форм воспитательной работы являются классные концерты для родителей, на которых родители наглядно видят успехи своих детей и могут планировать дальнейшее их обучение. Приобретенные учащимися исполнительские навыки, умения закрепляются, наполняются более глубоким пониманием музыки благодаря публичным концертным выступлениям. Воспитывается волевое психологическое восприятие сцены.</a:t>
            </a:r>
          </a:p>
          <a:p>
            <a:pPr indent="139700">
              <a:lnSpc>
                <a:spcPts val="1584"/>
              </a:lnSpc>
            </a:pPr>
            <a:r>
              <a:rPr lang="ru" sz="1100">
                <a:latin typeface="Times New Roman"/>
              </a:rPr>
              <a:t>Каждый преподаватель поддерживает тесный контакт с родителями своих учеников, организует индивидуальные педагогические консультации, проводит беседы с родителями первоклассников по подготовке детей к обучению в школе.</a:t>
            </a:r>
          </a:p>
          <a:p>
            <a:pPr indent="139700">
              <a:lnSpc>
                <a:spcPts val="1584"/>
              </a:lnSpc>
            </a:pPr>
            <a:r>
              <a:rPr lang="ru" sz="1100">
                <a:latin typeface="Times New Roman"/>
              </a:rPr>
              <a:t>В 2020 году учащиеся и преподаватели школы посетили концерты известных исполнителей и коллективов: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20.01.20    г. - Концерт камерного оркестра «Новая музыка» г. Казань в рамках фестиваля «Творим гармонию мира»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24.01.20    г. - Творческая встреча с О. Кормухиной и А. Беловым на тему: Задачи и проблемы развития рок-исполнительства в нашем городе.</a:t>
            </a:r>
          </a:p>
          <a:p>
            <a:pPr indent="0">
              <a:lnSpc>
                <a:spcPts val="1584"/>
              </a:lnSpc>
            </a:pPr>
            <a:r>
              <a:rPr lang="ru" sz="1100">
                <a:latin typeface="Times New Roman"/>
              </a:rPr>
              <a:t>18.02.20    г. - Концерт Дарьи Храмовой с Камерным оркестром «Времена года» в НМК им. С.Сайдашева.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25.02.20    г. - ДМ</a:t>
            </a:r>
            <a:r>
              <a:rPr lang="ru" u="sng" sz="1100">
                <a:latin typeface="Times New Roman"/>
              </a:rPr>
              <a:t>Ш</a:t>
            </a:r>
            <a:r>
              <a:rPr lang="ru" sz="1100">
                <a:latin typeface="Times New Roman"/>
              </a:rPr>
              <a:t> №2 Городской фестиваль «Татьянин день» на тему «Встреча с выпускниками прошлых лет»;</a:t>
            </a:r>
          </a:p>
          <a:p>
            <a:pPr algn="just" indent="0">
              <a:lnSpc>
                <a:spcPts val="1392"/>
              </a:lnSpc>
            </a:pPr>
            <a:r>
              <a:rPr lang="ru" sz="1100">
                <a:latin typeface="Times New Roman"/>
              </a:rPr>
              <a:t>11.03.20    г. - На базе ДМШ № 6 концерт студентов НМК Алексеева И. и Хусаиновой З. «Звуки весны»</a:t>
            </a:r>
          </a:p>
          <a:p>
            <a:pPr algn="just" indent="0">
              <a:lnSpc>
                <a:spcPts val="1392"/>
              </a:lnSpc>
            </a:pPr>
            <a:r>
              <a:rPr lang="ru" sz="1100">
                <a:latin typeface="Times New Roman"/>
              </a:rPr>
              <a:t>25.04.20    г. - Вебинар пианиста Р. Столяра «Импровизация на одной ноте и дальше»;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16.05.20    г. - Вебинар пианиста Е. Лебедева «Собственная интерпретация джазовой пьесы с нуля»;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14.11.20    г. - Концерт оркестра народных инструментов «Есенинская осень» в Доме Народного Творчества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14.12.20    г. - Концерт Г ородского камерного оркестра «Ритмы планеты»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06.03.21    г. - Гала-концерт участников конкурса на приз Главы администрации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10.03.21    г. - Концерт ОНИ п/у З.Плетнёвой «Любимые мелодии для вас»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16.03.21    г. - Концерт оркестра </a:t>
            </a:r>
            <a:r>
              <a:rPr lang="en-US" sz="1100">
                <a:latin typeface="Times New Roman"/>
              </a:rPr>
              <a:t>La Primavera </a:t>
            </a:r>
            <a:r>
              <a:rPr lang="ru" sz="1100">
                <a:latin typeface="Times New Roman"/>
              </a:rPr>
              <a:t>п/у Р. Абязова</a:t>
            </a:r>
          </a:p>
          <a:p>
            <a:pPr algn="just" indent="0">
              <a:lnSpc>
                <a:spcPts val="1584"/>
              </a:lnSpc>
              <a:spcAft>
                <a:spcPts val="1050"/>
              </a:spcAft>
            </a:pPr>
            <a:r>
              <a:rPr lang="ru" sz="1100">
                <a:latin typeface="Times New Roman"/>
              </a:rPr>
              <a:t>16.03.21    г. - IX Международный фестиваль </a:t>
            </a:r>
            <a:r>
              <a:rPr lang="en-US" sz="1100">
                <a:latin typeface="Times New Roman"/>
              </a:rPr>
              <a:t>L’ARTE DEL ARCO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Внеклассные мероприятия являются неотъемлемой частью воспитательного процесса в работе с учащимися. Учащиеся школы активно привлекаются к проведению общешкольных мероприятий: Концерт ко Дню знаний, тематические концерты, в качестве ведущих.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На празднование 9 мая наши преподаватели и ученики стали участниками городских и</a:t>
            </a:r>
          </a:p>
          <a:p>
            <a:pPr marL="251460" indent="0">
              <a:lnSpc>
                <a:spcPts val="1584"/>
              </a:lnSpc>
            </a:pPr>
            <a:r>
              <a:rPr lang="ru" sz="1100">
                <a:latin typeface="Times New Roman"/>
              </a:rPr>
              <a:t>всероссийских акций, делились историями своих прадедов и прабабушек, живших в годы войны, и в память о них исполняли музыкальные произведения, читали стихи, рисовали.: «Навстречу к Победе», «Наследники Победы», «75 лет Великой Победы», «Песни Победы», «Бессмертный полк», «Строки опаленные войной», «100 дней до Победы»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22.09.20 г. Флеш-моб «Мой город» к 55 - летию Нижнекамска подготовила Тюшина Т.Г.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29.11.20 г. Флеш-моб к Дню Матери с учащимися 3 класса подготовила Тюшина Т.Г.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02.11.20 г. В рамках проекта «Хорошо, что есть каникулы» были приглашены педагоги ЦДТ для проведения мастер-классов для учащихся нашей школы на тему «Зарисовки осени»:</a:t>
            </a:r>
          </a:p>
          <a:p>
            <a:pPr marL="251460" indent="0">
              <a:lnSpc>
                <a:spcPts val="1584"/>
              </a:lnSpc>
            </a:pPr>
            <a:r>
              <a:rPr lang="ru" sz="1100">
                <a:latin typeface="Times New Roman"/>
              </a:rPr>
              <a:t>Мастер класс по хореографии «Афро-Джаз»</a:t>
            </a:r>
          </a:p>
          <a:p>
            <a:pPr marL="251460" indent="0">
              <a:lnSpc>
                <a:spcPts val="1584"/>
              </a:lnSpc>
            </a:pPr>
            <a:r>
              <a:rPr lang="ru" sz="1100">
                <a:latin typeface="Times New Roman"/>
              </a:rPr>
              <a:t>Мастер класс по декоративно-прикладному творчеству «Мелодии осени»</a:t>
            </a:r>
          </a:p>
          <a:p>
            <a:pPr marL="251460" indent="0">
              <a:lnSpc>
                <a:spcPts val="1584"/>
              </a:lnSpc>
            </a:pPr>
            <a:r>
              <a:rPr lang="ru" sz="1100">
                <a:latin typeface="Times New Roman"/>
              </a:rPr>
              <a:t>Мастер класс по декоративно-прикладному творчеству «Монотипия»</a:t>
            </a:r>
          </a:p>
        </p:txBody>
      </p:sp>
      <p:sp>
        <p:nvSpPr>
          <p:cNvPr id="3" name=""/>
          <p:cNvSpPr/>
          <p:nvPr/>
        </p:nvSpPr>
        <p:spPr>
          <a:xfrm>
            <a:off x="6790944" y="9954768"/>
            <a:ext cx="155448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29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524256" y="624840"/>
            <a:ext cx="6428232" cy="9186672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indent="0">
              <a:lnSpc>
                <a:spcPts val="1584"/>
              </a:lnSpc>
            </a:pPr>
            <a:r>
              <a:rPr lang="ru" sz="1100">
                <a:latin typeface="Times New Roman"/>
              </a:rPr>
              <a:t>распоряжениями Правительства Российской Федерации, нормативными правовыми актами Министерства образования и науки Российской Федерации, Порядком организации и осуществления образовательной деятельности по дополнительным общеобразовательным программам и иными Законами и нормативными правовыми актами Российской Федерации, Уставом МБУ ДО «ДМШ № 6» НМР РТ.</a:t>
            </a:r>
          </a:p>
          <a:p>
            <a:pPr algn="just" indent="203200">
              <a:lnSpc>
                <a:spcPts val="1584"/>
              </a:lnSpc>
            </a:pPr>
            <a:r>
              <a:rPr lang="ru" sz="1100">
                <a:latin typeface="Times New Roman"/>
              </a:rPr>
              <a:t>Школа является юридическим лицом, имеет план финансово - хозяйственной деятельности, лицевые счета в органе, исполняющем бюджет муниципального образования города Нижнекамск, печать установленного образца, штампы, бланки со своим наименованием и другие реквизиты юридического лица.</a:t>
            </a:r>
          </a:p>
          <a:p>
            <a:pPr algn="just" indent="203200">
              <a:lnSpc>
                <a:spcPts val="1584"/>
              </a:lnSpc>
            </a:pPr>
            <a:r>
              <a:rPr lang="ru" sz="1100">
                <a:latin typeface="Times New Roman"/>
              </a:rPr>
              <a:t>Взаимоотношения между участниками образовательного процесса регламентируются Уставом и локальными актами Учреждения.</a:t>
            </a:r>
          </a:p>
          <a:p>
            <a:pPr algn="just" indent="203200">
              <a:lnSpc>
                <a:spcPts val="1584"/>
              </a:lnSpc>
            </a:pPr>
            <a:r>
              <a:rPr lang="ru" sz="1100">
                <a:latin typeface="Times New Roman"/>
              </a:rPr>
              <a:t>Школа имеет лицензию на осуществление образовательной деятельности, регистрационный № 8327 от 12 мая 2016 года. Свидетельство о государственной регистрации юридического лица от 7 декабря 2015 года.</a:t>
            </a:r>
          </a:p>
          <a:p>
            <a:pPr algn="just" indent="203200">
              <a:lnSpc>
                <a:spcPts val="1584"/>
              </a:lnSpc>
            </a:pPr>
            <a:r>
              <a:rPr lang="ru" sz="1100">
                <a:latin typeface="Times New Roman"/>
              </a:rPr>
              <a:t>Муниципальное бюджетное учреждение дополнительного образования «Детская музыкальная школа № 6» располагает необходимыми организационно-правовыми документами на ведение образовательной деятельности, реальные условия которой соответствуют требованиям, содержащимся в них.</a:t>
            </a:r>
          </a:p>
          <a:p>
            <a:pPr algn="just" indent="203200">
              <a:lnSpc>
                <a:spcPts val="1584"/>
              </a:lnSpc>
              <a:spcAft>
                <a:spcPts val="1050"/>
              </a:spcAft>
            </a:pPr>
            <a:r>
              <a:rPr lang="ru" sz="1100">
                <a:latin typeface="Times New Roman"/>
              </a:rPr>
              <a:t>Для организации образовательной деятельности на базе общеобразовательных школ, заключены договора сетевого взаимодействия с СОШ № 36 и СОШ № 37 города Нижнекамска.</a:t>
            </a:r>
          </a:p>
          <a:p>
            <a:pPr algn="just" marL="1600200" indent="0">
              <a:spcAft>
                <a:spcPts val="1050"/>
              </a:spcAft>
            </a:pPr>
            <a:r>
              <a:rPr lang="ru" sz="1100">
                <a:latin typeface="Times New Roman"/>
              </a:rPr>
              <a:t>3. СТРУКТУРА И СИСТЕМА УПРАВЛЕНИЯ</a:t>
            </a:r>
          </a:p>
          <a:p>
            <a:pPr algn="just" indent="203200">
              <a:lnSpc>
                <a:spcPts val="1584"/>
              </a:lnSpc>
            </a:pPr>
            <a:r>
              <a:rPr lang="ru" sz="1100">
                <a:latin typeface="Times New Roman"/>
              </a:rPr>
              <a:t>Структура учебного плана, объем аудиторных занятий в часах по предметам, число учебных недель, форма и количество промежуточных итоговых аттестаций, требования к проведению итоговой аттестации соответствуют требованиям к программам дополнительного образования детей.</a:t>
            </a:r>
          </a:p>
          <a:p>
            <a:pPr indent="292100">
              <a:lnSpc>
                <a:spcPts val="1584"/>
              </a:lnSpc>
            </a:pPr>
            <a:r>
              <a:rPr lang="ru" sz="1100">
                <a:latin typeface="Times New Roman"/>
              </a:rPr>
              <a:t>Учебный процесс осуществляется в соответствии с графиком на учебный год, с соблюдением нормативно-учебной нагрузки и утверждается директором.</a:t>
            </a:r>
          </a:p>
          <a:p>
            <a:pPr indent="0">
              <a:lnSpc>
                <a:spcPts val="1584"/>
              </a:lnSpc>
            </a:pPr>
            <a:r>
              <a:rPr lang="ru" sz="1100">
                <a:latin typeface="Times New Roman"/>
              </a:rPr>
              <a:t>Преподавательский состав формируется в соответствии со штатным расписанием.</a:t>
            </a:r>
          </a:p>
          <a:p>
            <a:pPr indent="0">
              <a:lnSpc>
                <a:spcPts val="1584"/>
              </a:lnSpc>
            </a:pPr>
            <a:r>
              <a:rPr lang="ru" sz="1100">
                <a:latin typeface="Times New Roman"/>
              </a:rPr>
              <a:t>Все заседания педагогических советов, отделов и др. проводятся в соответствии с утверждённым в учреждении годовым планом работы.</a:t>
            </a:r>
          </a:p>
          <a:p>
            <a:pPr algn="just" indent="203200">
              <a:lnSpc>
                <a:spcPts val="1584"/>
              </a:lnSpc>
            </a:pPr>
            <a:r>
              <a:rPr lang="ru" sz="1100">
                <a:latin typeface="Times New Roman"/>
              </a:rPr>
              <a:t>В учреждении разработаны внутренние локальные акты: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регламентирующие управление Школой на принципах самоуправления;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регламентирующие информационное и документальное обеспечение управления образовательным учреждением для выработки единых требований к участникам образовательного процесса;</a:t>
            </a:r>
          </a:p>
          <a:p>
            <a:pPr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отслеживающие эффективность работы педагогических работников и создающие условия для осуществления профессионально-педагогической деятельности;</a:t>
            </a:r>
          </a:p>
          <a:p>
            <a:pPr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регламентирующие стабильное функционирование Школы по вопросам укрепления материально-технической базы, ведению делопроизводства.</a:t>
            </a:r>
          </a:p>
          <a:p>
            <a:pPr algn="just" indent="203200">
              <a:lnSpc>
                <a:spcPts val="1584"/>
              </a:lnSpc>
            </a:pPr>
            <a:r>
              <a:rPr lang="ru" sz="1100">
                <a:latin typeface="Times New Roman"/>
              </a:rPr>
              <a:t>В целом структура МБУ ДО «ДМШ № 6» и система управления достаточны и эффективны для обеспечения выполнения функций Учреждения в сфере дополнительного образования в соответствии с действующим законодательством Российской Федерации.</a:t>
            </a:r>
          </a:p>
          <a:p>
            <a:pPr algn="just" indent="203200">
              <a:lnSpc>
                <a:spcPts val="1584"/>
              </a:lnSpc>
            </a:pPr>
            <a:r>
              <a:rPr lang="ru" sz="1100">
                <a:latin typeface="Times New Roman"/>
              </a:rPr>
              <a:t>Имеющаяся система взаимодействия обеспечивает жизнедеятельность всех структурных подразделений Школы и позволяет успешно вести образовательную деятельность в области</a:t>
            </a:r>
          </a:p>
        </p:txBody>
      </p:sp>
      <p:sp>
        <p:nvSpPr>
          <p:cNvPr id="3" name=""/>
          <p:cNvSpPr/>
          <p:nvPr/>
        </p:nvSpPr>
        <p:spPr>
          <a:xfrm>
            <a:off x="6854952" y="9954768"/>
            <a:ext cx="82296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3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518160" y="624840"/>
            <a:ext cx="6431280" cy="5919216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03.11.20 г. Был проведен классный час Липатовой Н.Н. в рамках проекта «Хорошо, что есть каникулы» на тему: «Путешествие в мир духовой музыки»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24.12.20 г. Классный час «Когда приходит Новый год!» с учащимися 3 класса подготовила Тюшина Т.Г.</a:t>
            </a:r>
          </a:p>
          <a:p>
            <a:pPr algn="just" indent="0">
              <a:lnSpc>
                <a:spcPts val="1584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-14.12.20 г. Организован школьный конкурс «Письмо Деду Морозу»</a:t>
            </a:r>
          </a:p>
          <a:p>
            <a:pPr algn="just" marL="2016760" indent="0">
              <a:spcAft>
                <a:spcPts val="1260"/>
              </a:spcAft>
            </a:pPr>
            <a:r>
              <a:rPr lang="ru" b="1" sz="1300">
                <a:latin typeface="Times New Roman"/>
              </a:rPr>
              <a:t>11. РАБОТА С РОДИТЕЛЯМИ.</a:t>
            </a:r>
          </a:p>
          <a:p>
            <a:pPr algn="just" indent="152400">
              <a:lnSpc>
                <a:spcPts val="1584"/>
              </a:lnSpc>
            </a:pPr>
            <a:r>
              <a:rPr lang="ru" sz="1100">
                <a:latin typeface="Times New Roman"/>
              </a:rPr>
              <a:t>Администрация и преподаватели ведут систематическую работу с родителями по вопросам успеваемости и посещаемости учащихся. Участие родителей в воспитательном процессе детей оказывает положительное влияние на успеваемость, подготовку к выступлениям, итоговые показатели учебного процесса. Ежегодно в течение года проводятся отчетные концерты учащихся класса, отделения, как показатель уровня подготовки.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Проводятся общешкольные родительские собрания, собрания по отделам, где рассматриваются назревшие вопросы по учебно-воспитательному процессу.</a:t>
            </a:r>
          </a:p>
          <a:p>
            <a:pPr algn="just" indent="0">
              <a:lnSpc>
                <a:spcPts val="1584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Для выпускников и их родителей ежегодно проводятся выпускные вечера с торжественным вручением свидетельств об окончании школы, концертной программой, награждением почётными грамотами, благодарственными письмами лучших учащихся, их родителей.</a:t>
            </a:r>
          </a:p>
          <a:p>
            <a:pPr marL="1343660" marR="1341628" indent="850900">
              <a:lnSpc>
                <a:spcPts val="1488"/>
              </a:lnSpc>
              <a:spcAft>
                <a:spcPts val="840"/>
              </a:spcAft>
            </a:pPr>
            <a:r>
              <a:rPr lang="ru" b="1" sz="1300">
                <a:latin typeface="Times New Roman"/>
              </a:rPr>
              <a:t>12. СВЕДЕНИЯ О РАБОТЕ ПО УКРЕПЛЕНИЮ УЧЕБНОЙ БАЗЫ ШКОЛЫ.</a:t>
            </a:r>
          </a:p>
          <a:p>
            <a:pPr algn="just" indent="152400">
              <a:lnSpc>
                <a:spcPts val="1584"/>
              </a:lnSpc>
            </a:pPr>
            <a:r>
              <a:rPr lang="ru" sz="1100">
                <a:latin typeface="Times New Roman"/>
              </a:rPr>
              <a:t>Управление культуры арендует для школы крыло первого этажа и пристрой в здании общежития, по адресу: ул. Корабельная, дом 7. Площадь - 540,2 кв.м. Для занятий созданы условия, отвечающие санитарно-гигиеническим нормам. Оборудовано 17 кабинетов: 6 для групповых и 11 для индивидуальных занятий, актовый зал на 80 мест, кабинет директора, приемная.</a:t>
            </a:r>
          </a:p>
          <a:p>
            <a:pPr algn="just" indent="152400">
              <a:lnSpc>
                <a:spcPts val="1584"/>
              </a:lnSpc>
            </a:pPr>
            <a:r>
              <a:rPr lang="ru" sz="1100">
                <a:latin typeface="Times New Roman"/>
              </a:rPr>
              <a:t>Имеются оборудованные: костюмерная, помещение для хранения хозяйственных принадлежностей, библиотека.</a:t>
            </a:r>
          </a:p>
          <a:p>
            <a:pPr algn="just" indent="152400">
              <a:lnSpc>
                <a:spcPts val="1584"/>
              </a:lnSpc>
              <a:spcAft>
                <a:spcPts val="1260"/>
              </a:spcAft>
            </a:pPr>
            <a:r>
              <a:rPr lang="ru" sz="1100">
                <a:latin typeface="Times New Roman"/>
              </a:rPr>
              <a:t>Перечень инструментария , необходимых для ведения учебного процесса:</a:t>
            </a:r>
          </a:p>
        </p:txBody>
      </p:sp>
      <p:graphicFrame>
        <p:nvGraphicFramePr>
          <p:cNvPr id="3" name=""/>
          <p:cNvGraphicFramePr>
            <a:graphicFrameLocks noGrp="1"/>
          </p:cNvGraphicFramePr>
          <p:nvPr/>
        </p:nvGraphicFramePr>
        <p:xfrm>
          <a:off x="691896" y="6745224"/>
          <a:ext cx="6038088" cy="3172968"/>
        </p:xfrm>
        <a:graphic>
          <a:graphicData uri="http://schemas.openxmlformats.org/drawingml/2006/table">
            <a:tbl>
              <a:tblPr/>
              <a:tblGrid>
                <a:gridCol w="2612136"/>
                <a:gridCol w="1258824"/>
                <a:gridCol w="2167128"/>
              </a:tblGrid>
              <a:tr h="201168">
                <a:tc>
                  <a:txBody>
                    <a:bodyPr lIns="0" tIns="0" rIns="0" bIns="0">
                      <a:noAutofit/>
                    </a:bodyPr>
                    <a:p>
                      <a:pPr marL="927100" indent="0"/>
                      <a:r>
                        <a:rPr lang="ru" i="1" sz="1150">
                          <a:latin typeface="Times New Roman"/>
                        </a:rPr>
                        <a:t>Наименование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79400" indent="0"/>
                      <a:r>
                        <a:rPr lang="ru" i="1" sz="1150">
                          <a:latin typeface="Times New Roman"/>
                        </a:rPr>
                        <a:t>Кол-во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127000" indent="0"/>
                      <a:r>
                        <a:rPr lang="ru" i="1" sz="1150">
                          <a:latin typeface="Times New Roman"/>
                        </a:rPr>
                        <a:t>Техническое состояние</a:t>
                      </a:r>
                    </a:p>
                  </a:txBody>
                  <a:tcPr marL="0" marR="0" marT="0" marB="0" anchor="b"/>
                </a:tc>
              </a:tr>
              <a:tr h="201168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фортепиано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79400" indent="0"/>
                      <a:r>
                        <a:rPr lang="ru" sz="1100">
                          <a:latin typeface="Times New Roman"/>
                        </a:rPr>
                        <a:t>16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558800" indent="0"/>
                      <a:r>
                        <a:rPr lang="ru" sz="1100">
                          <a:latin typeface="Times New Roman"/>
                        </a:rPr>
                        <a:t>удовлетворительное</a:t>
                      </a:r>
                    </a:p>
                  </a:txBody>
                  <a:tcPr marL="0" marR="0" marT="0" marB="0" anchor="b"/>
                </a:tc>
              </a:tr>
              <a:tr h="201168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цифровое пианино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1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558800" indent="0"/>
                      <a:r>
                        <a:rPr lang="ru" sz="1100">
                          <a:latin typeface="Times New Roman"/>
                        </a:rPr>
                        <a:t>удовлетворительное</a:t>
                      </a:r>
                    </a:p>
                  </a:txBody>
                  <a:tcPr marL="0" marR="0" marT="0" marB="0" anchor="b"/>
                </a:tc>
              </a:tr>
              <a:tr h="201168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рояль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1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495300" indent="0"/>
                      <a:r>
                        <a:rPr lang="ru" sz="1100">
                          <a:latin typeface="Times New Roman"/>
                        </a:rPr>
                        <a:t>неудовлетворительное</a:t>
                      </a:r>
                    </a:p>
                  </a:txBody>
                  <a:tcPr marL="0" marR="0" marT="0" marB="0" anchor="b"/>
                </a:tc>
              </a:tr>
              <a:tr h="201168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баян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279400" indent="0"/>
                      <a:r>
                        <a:rPr lang="ru" sz="1100">
                          <a:latin typeface="Times New Roman"/>
                        </a:rPr>
                        <a:t>13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558800" indent="0"/>
                      <a:r>
                        <a:rPr lang="ru" sz="1100">
                          <a:latin typeface="Times New Roman"/>
                        </a:rPr>
                        <a:t>удовлетворительное</a:t>
                      </a:r>
                    </a:p>
                  </a:txBody>
                  <a:tcPr marL="0" marR="0" marT="0" marB="0" anchor="b"/>
                </a:tc>
              </a:tr>
              <a:tr h="201168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труба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1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 / / - / / - / / -</a:t>
                      </a:r>
                    </a:p>
                  </a:txBody>
                  <a:tcPr marL="0" marR="0" marT="0" marB="0" anchor="b"/>
                </a:tc>
              </a:tr>
              <a:tr h="198120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аккордеон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4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 / / - / / - / / -</a:t>
                      </a:r>
                    </a:p>
                  </a:txBody>
                  <a:tcPr marL="0" marR="0" marT="0" marB="0" anchor="b"/>
                </a:tc>
              </a:tr>
              <a:tr h="359664">
                <a:tc>
                  <a:txBody>
                    <a:bodyPr lIns="0" tIns="0" rIns="0" bIns="0">
                      <a:noAutofit/>
                    </a:bodyPr>
                    <a:p>
                      <a:pPr marL="342900" indent="0">
                        <a:lnSpc>
                          <a:spcPts val="1416"/>
                        </a:lnSpc>
                      </a:pPr>
                      <a:r>
                        <a:rPr lang="ru" sz="1100">
                          <a:latin typeface="Times New Roman"/>
                        </a:rPr>
                        <a:t>набор инструментов для народного оркестра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520700" indent="0"/>
                      <a:r>
                        <a:rPr lang="ru" sz="1100">
                          <a:latin typeface="Times New Roman"/>
                        </a:rPr>
                        <a:t>1 ком-кт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495300" indent="0"/>
                      <a:r>
                        <a:rPr lang="ru" sz="1100">
                          <a:latin typeface="Times New Roman"/>
                        </a:rPr>
                        <a:t>неудовлетворительное</a:t>
                      </a:r>
                    </a:p>
                  </a:txBody>
                  <a:tcPr marL="0" marR="0" marT="0" marB="0" anchor="ctr"/>
                </a:tc>
              </a:tr>
              <a:tr h="198120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гитара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4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 / / - / / - / / -</a:t>
                      </a:r>
                    </a:p>
                  </a:txBody>
                  <a:tcPr marL="0" marR="0" marT="0" marB="0" anchor="b"/>
                </a:tc>
              </a:tr>
              <a:tr h="201168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радиопроигрыватель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2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495300" indent="0"/>
                      <a:r>
                        <a:rPr lang="ru" sz="1100">
                          <a:latin typeface="Times New Roman"/>
                        </a:rPr>
                        <a:t>неудовлетворительное</a:t>
                      </a:r>
                    </a:p>
                  </a:txBody>
                  <a:tcPr marL="0" marR="0" marT="0" marB="0" anchor="b"/>
                </a:tc>
              </a:tr>
              <a:tr h="201168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муз. центр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1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558800" indent="0"/>
                      <a:r>
                        <a:rPr lang="ru" sz="1100">
                          <a:latin typeface="Times New Roman"/>
                        </a:rPr>
                        <a:t>удовлетворительное</a:t>
                      </a:r>
                    </a:p>
                  </a:txBody>
                  <a:tcPr marL="0" marR="0" marT="0" marB="0" anchor="b"/>
                </a:tc>
              </a:tr>
              <a:tr h="201168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аудиомагнитолы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5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558800" indent="0"/>
                      <a:r>
                        <a:rPr lang="ru" sz="1100">
                          <a:latin typeface="Times New Roman"/>
                        </a:rPr>
                        <a:t>удовлетворительное</a:t>
                      </a:r>
                    </a:p>
                  </a:txBody>
                  <a:tcPr marL="0" marR="0" marT="0" marB="0" anchor="b"/>
                </a:tc>
              </a:tr>
              <a:tr h="201168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магнитола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2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495300" indent="0"/>
                      <a:r>
                        <a:rPr lang="ru" sz="1100">
                          <a:latin typeface="Times New Roman"/>
                        </a:rPr>
                        <a:t>неудовлетворительное</a:t>
                      </a:r>
                    </a:p>
                  </a:txBody>
                  <a:tcPr marL="0" marR="0" marT="0" marB="0" anchor="b"/>
                </a:tc>
              </a:tr>
              <a:tr h="201168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синтезатор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1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 / / - / / - / / -</a:t>
                      </a:r>
                    </a:p>
                  </a:txBody>
                  <a:tcPr marL="0" marR="0" marT="0" marB="0" anchor="b"/>
                </a:tc>
              </a:tr>
              <a:tr h="204216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кларнет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4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558800" indent="0"/>
                      <a:r>
                        <a:rPr lang="ru" sz="1100">
                          <a:latin typeface="Times New Roman"/>
                        </a:rPr>
                        <a:t>удовлетворительное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4" name=""/>
          <p:cNvSpPr/>
          <p:nvPr/>
        </p:nvSpPr>
        <p:spPr>
          <a:xfrm>
            <a:off x="6793992" y="9954768"/>
            <a:ext cx="152400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30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2" name=""/>
          <p:cNvGraphicFramePr>
            <a:graphicFrameLocks noGrp="1"/>
          </p:cNvGraphicFramePr>
          <p:nvPr/>
        </p:nvGraphicFramePr>
        <p:xfrm>
          <a:off x="691896" y="603504"/>
          <a:ext cx="6038088" cy="4962144"/>
        </p:xfrm>
        <a:graphic>
          <a:graphicData uri="http://schemas.openxmlformats.org/drawingml/2006/table">
            <a:tbl>
              <a:tblPr/>
              <a:tblGrid>
                <a:gridCol w="2612136"/>
                <a:gridCol w="1258824"/>
                <a:gridCol w="2167128"/>
              </a:tblGrid>
              <a:tr h="201168">
                <a:tc>
                  <a:txBody>
                    <a:bodyPr lIns="0" tIns="0" rIns="0" bIns="0">
                      <a:noAutofit/>
                    </a:bodyPr>
                    <a:p>
                      <a:pPr marL="927100" indent="0"/>
                      <a:r>
                        <a:rPr lang="ru" i="1" sz="1150">
                          <a:latin typeface="Times New Roman"/>
                        </a:rPr>
                        <a:t>Наименование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508000" indent="0"/>
                      <a:r>
                        <a:rPr lang="ru" i="1" sz="1150">
                          <a:latin typeface="Times New Roman"/>
                        </a:rPr>
                        <a:t>Кол-во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r" marR="127000" indent="0"/>
                      <a:r>
                        <a:rPr lang="ru" i="1" sz="1150">
                          <a:latin typeface="Times New Roman"/>
                        </a:rPr>
                        <a:t>Техническое состояние</a:t>
                      </a:r>
                    </a:p>
                  </a:txBody>
                  <a:tcPr marL="0" marR="0" marT="0" marB="0" anchor="b"/>
                </a:tc>
              </a:tr>
              <a:tr h="201168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габой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4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558800" indent="0"/>
                      <a:r>
                        <a:rPr lang="ru" sz="1100">
                          <a:latin typeface="Times New Roman"/>
                        </a:rPr>
                        <a:t>удовлетворительное</a:t>
                      </a:r>
                    </a:p>
                  </a:txBody>
                  <a:tcPr marL="0" marR="0" marT="0" marB="0" anchor="b"/>
                </a:tc>
              </a:tr>
              <a:tr h="201168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виолончель 1/4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2 шт.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 / / - / / - / / -</a:t>
                      </a:r>
                    </a:p>
                  </a:txBody>
                  <a:tcPr marL="0" marR="0" marT="0" marB="0" anchor="ctr"/>
                </a:tc>
              </a:tr>
              <a:tr h="201168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скрипка 1/2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1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 / / - / / - / / -</a:t>
                      </a:r>
                    </a:p>
                  </a:txBody>
                  <a:tcPr marL="0" marR="0" marT="0" marB="0" anchor="b"/>
                </a:tc>
              </a:tr>
              <a:tr h="201168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скрипка 1/4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1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 / / - / / - / / -</a:t>
                      </a:r>
                    </a:p>
                  </a:txBody>
                  <a:tcPr marL="0" marR="0" marT="0" marB="0" anchor="b"/>
                </a:tc>
              </a:tr>
              <a:tr h="201168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домра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5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 / / - / / - / / -</a:t>
                      </a:r>
                    </a:p>
                  </a:txBody>
                  <a:tcPr marL="0" marR="0" marT="0" marB="0" anchor="b"/>
                </a:tc>
              </a:tr>
              <a:tr h="198120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балалайка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1 шт.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 / / - / / - / / -</a:t>
                      </a:r>
                    </a:p>
                  </a:txBody>
                  <a:tcPr marL="0" marR="0" marT="0" marB="0" anchor="ctr"/>
                </a:tc>
              </a:tr>
              <a:tr h="182880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аудеопособие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1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 / / - / / - / / -</a:t>
                      </a:r>
                    </a:p>
                  </a:txBody>
                  <a:tcPr marL="0" marR="0" marT="0" marB="0" anchor="b"/>
                </a:tc>
              </a:tr>
              <a:tr h="182880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электронная бас-гитара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1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 / / - / / - / / -</a:t>
                      </a:r>
                    </a:p>
                  </a:txBody>
                  <a:tcPr marL="0" marR="0" marT="0" marB="0" anchor="b"/>
                </a:tc>
              </a:tr>
              <a:tr h="179832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малый барабан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1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 / / - / / - / / -</a:t>
                      </a:r>
                    </a:p>
                  </a:txBody>
                  <a:tcPr marL="0" marR="0" marT="0" marB="0" anchor="b"/>
                </a:tc>
              </a:tr>
              <a:tr h="182880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пульт микшерный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1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 / / - / / - / / -</a:t>
                      </a:r>
                    </a:p>
                  </a:txBody>
                  <a:tcPr marL="0" marR="0" marT="0" marB="0" anchor="b"/>
                </a:tc>
              </a:tr>
              <a:tr h="179832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усилитель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1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 / / - / / - / / -</a:t>
                      </a:r>
                    </a:p>
                  </a:txBody>
                  <a:tcPr marL="0" marR="0" marT="0" marB="0" anchor="b"/>
                </a:tc>
              </a:tr>
              <a:tr h="182880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радиомикрофон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2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 / / - / / - / / -</a:t>
                      </a:r>
                    </a:p>
                  </a:txBody>
                  <a:tcPr marL="0" marR="0" marT="0" marB="0" anchor="b"/>
                </a:tc>
              </a:tr>
              <a:tr h="179832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колонки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2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 / / - / / - / / -</a:t>
                      </a:r>
                    </a:p>
                  </a:txBody>
                  <a:tcPr marL="0" marR="0" marT="0" marB="0" anchor="b"/>
                </a:tc>
              </a:tr>
              <a:tr h="182880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компьютер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5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 / / - / / - / / -</a:t>
                      </a:r>
                    </a:p>
                  </a:txBody>
                  <a:tcPr marL="0" marR="0" marT="0" marB="0" anchor="b"/>
                </a:tc>
              </a:tr>
              <a:tr h="179832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МФУ лазерный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3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558800" indent="0"/>
                      <a:r>
                        <a:rPr lang="ru" sz="1100">
                          <a:latin typeface="Times New Roman"/>
                        </a:rPr>
                        <a:t>удовлетворительное</a:t>
                      </a:r>
                    </a:p>
                  </a:txBody>
                  <a:tcPr marL="0" marR="0" marT="0" marB="0" anchor="b"/>
                </a:tc>
              </a:tr>
              <a:tr h="204216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стол однотумбовый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21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558800" indent="0"/>
                      <a:r>
                        <a:rPr lang="ru" sz="1100">
                          <a:latin typeface="Times New Roman"/>
                        </a:rPr>
                        <a:t>удовлетворительное</a:t>
                      </a:r>
                    </a:p>
                  </a:txBody>
                  <a:tcPr marL="0" marR="0" marT="0" marB="0" anchor="b"/>
                </a:tc>
              </a:tr>
              <a:tr h="198120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стол ученический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12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558800" indent="0"/>
                      <a:r>
                        <a:rPr lang="ru" sz="1100">
                          <a:latin typeface="Times New Roman"/>
                        </a:rPr>
                        <a:t>удовлетворительное</a:t>
                      </a:r>
                    </a:p>
                  </a:txBody>
                  <a:tcPr marL="0" marR="0" marT="0" marB="0" anchor="b"/>
                </a:tc>
              </a:tr>
              <a:tr h="201168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стулья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87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 / / - / / - / / -</a:t>
                      </a:r>
                    </a:p>
                  </a:txBody>
                  <a:tcPr marL="0" marR="0" marT="0" marB="0" anchor="b"/>
                </a:tc>
              </a:tr>
              <a:tr h="201168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стулья ученические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24 шт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 / / - / / - / / -</a:t>
                      </a:r>
                    </a:p>
                  </a:txBody>
                  <a:tcPr marL="0" marR="0" marT="0" marB="0" anchor="b"/>
                </a:tc>
              </a:tr>
              <a:tr h="201168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электрогитара </a:t>
                      </a:r>
                      <a:r>
                        <a:rPr lang="en-US" sz="1100">
                          <a:latin typeface="Times New Roman"/>
                        </a:rPr>
                        <a:t>Ashtone ST-100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1 шт.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-/ / - / / - / /-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342900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Комбоусилитель гитарный </a:t>
                      </a:r>
                      <a:r>
                        <a:rPr lang="en-US" sz="1100">
                          <a:latin typeface="Times New Roman"/>
                        </a:rPr>
                        <a:t>Stagg 40GA </a:t>
                      </a:r>
                      <a:r>
                        <a:rPr lang="ru" sz="1100">
                          <a:latin typeface="Times New Roman"/>
                        </a:rPr>
                        <a:t>40 Вт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1 шт.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-/ / - / / - / /-</a:t>
                      </a:r>
                    </a:p>
                  </a:txBody>
                  <a:tcPr marL="0" marR="0" marT="0" marB="0" anchor="ctr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3429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вокально-динамические микрофоны </a:t>
                      </a:r>
                      <a:r>
                        <a:rPr lang="en-US" sz="1100">
                          <a:latin typeface="Times New Roman"/>
                        </a:rPr>
                        <a:t>SHURE SM58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609600" indent="0"/>
                      <a:r>
                        <a:rPr lang="ru" sz="1100">
                          <a:latin typeface="Times New Roman"/>
                        </a:rPr>
                        <a:t>2 шт.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-/ / - / / - / /-</a:t>
                      </a:r>
                    </a:p>
                  </a:txBody>
                  <a:tcPr marL="0" marR="0" marT="0" marB="0" anchor="ctr"/>
                </a:tc>
              </a:tr>
              <a:tr h="204216">
                <a:tc>
                  <a:txBody>
                    <a:bodyPr lIns="0" tIns="0" rIns="0" bIns="0">
                      <a:noAutofit/>
                    </a:bodyPr>
                    <a:p>
                      <a:pPr marL="342900" indent="0"/>
                      <a:r>
                        <a:rPr lang="ru" sz="1100">
                          <a:latin typeface="Times New Roman"/>
                        </a:rPr>
                        <a:t>книжный фонд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508000" indent="0"/>
                      <a:r>
                        <a:rPr lang="ru" sz="1100">
                          <a:latin typeface="Times New Roman"/>
                        </a:rPr>
                        <a:t>2217 экз.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marL="825500" indent="0"/>
                      <a:r>
                        <a:rPr lang="ru" sz="1100">
                          <a:latin typeface="Times New Roman"/>
                        </a:rPr>
                        <a:t>- / / - / / - / / -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3" name=""/>
          <p:cNvSpPr/>
          <p:nvPr/>
        </p:nvSpPr>
        <p:spPr>
          <a:xfrm>
            <a:off x="524256" y="5769864"/>
            <a:ext cx="6428232" cy="4005072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just" indent="139700">
              <a:lnSpc>
                <a:spcPts val="1584"/>
              </a:lnSpc>
              <a:spcBef>
                <a:spcPts val="1050"/>
              </a:spcBef>
            </a:pPr>
            <a:r>
              <a:rPr lang="ru" sz="1100">
                <a:latin typeface="Times New Roman"/>
              </a:rPr>
              <a:t>Состояние материально-технической базы школы по-прежнему остаётся неудовлетворительным. Во-первых, все коммуникации требуют или капитальных ремонтов, или реконструкций, во-вторых, музыкальные инструменты, мебель, оборудование различного назначения, в основном, старое или приобретено в единичных экземплярах.</a:t>
            </a:r>
          </a:p>
          <a:p>
            <a:pPr algn="just" indent="139700">
              <a:lnSpc>
                <a:spcPts val="1584"/>
              </a:lnSpc>
            </a:pPr>
            <a:r>
              <a:rPr lang="ru" sz="1100">
                <a:latin typeface="Times New Roman"/>
              </a:rPr>
              <a:t>В последние годы, в связи со слабым бюджетным финансированием, материально-техническая база школы пополнялась очень мало, а с переходом в 2011 году на нормативное финансирование школа и вовсе потеряла возможность приобретать оборудование, обновлять инструментарий.</a:t>
            </a:r>
          </a:p>
          <a:p>
            <a:pPr algn="just" indent="139700">
              <a:lnSpc>
                <a:spcPts val="1584"/>
              </a:lnSpc>
            </a:pPr>
            <a:r>
              <a:rPr lang="ru" sz="1100">
                <a:latin typeface="Times New Roman"/>
              </a:rPr>
              <a:t>На сегодняшний день в школе установлена система видеонаблюдения, прибор вывода сигнала ПАК «Стрелец-мониторинг», в соответствии с требованиям пожарной безопасности.</a:t>
            </a:r>
          </a:p>
          <a:p>
            <a:pPr algn="just" indent="139700">
              <a:lnSpc>
                <a:spcPts val="1584"/>
              </a:lnSpc>
            </a:pPr>
            <a:r>
              <a:rPr lang="ru" sz="1100">
                <a:latin typeface="Times New Roman"/>
              </a:rPr>
              <a:t>В 2020-2021 годах по программам охрана труда и противопожарный минимум обучены все сотрудники школы. Для более качественной работы с контрактами и договорами в соответствии с ФЗ № 44, было проведено обучение сотрудников, контрактного управляющего и руководителя учреждения.</a:t>
            </a:r>
          </a:p>
          <a:p>
            <a:pPr algn="just" indent="139700">
              <a:lnSpc>
                <a:spcPts val="1584"/>
              </a:lnSpc>
            </a:pPr>
            <a:r>
              <a:rPr lang="ru" sz="1100">
                <a:latin typeface="Times New Roman"/>
              </a:rPr>
              <a:t>К началу учебного года силами преподавателей и родителей школа была подготовлена к новому учебному году.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В школу необходимы следующие инструменты: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саксофон альт-1 шт., саксофон тенор-1 шт., саксофон сопрано прямой-1 шт., саксофон сопрано изогнутый-1 шт., скрипки </a:t>
            </a:r>
            <a:r>
              <a:rPr lang="ru" baseline="30000" sz="1100">
                <a:latin typeface="Times New Roman"/>
              </a:rPr>
              <a:t>!</a:t>
            </a:r>
            <a:r>
              <a:rPr lang="ru" sz="1100">
                <a:latin typeface="Times New Roman"/>
              </a:rPr>
              <a:t>А-2 шт., скрипки </a:t>
            </a:r>
            <a:r>
              <a:rPr lang="ru" baseline="30000" sz="1100">
                <a:latin typeface="Times New Roman"/>
              </a:rPr>
              <a:t>!</a:t>
            </a:r>
            <a:r>
              <a:rPr lang="ru" sz="1100">
                <a:latin typeface="Times New Roman"/>
              </a:rPr>
              <a:t>А-2 шт., виолончель </a:t>
            </a:r>
            <a:r>
              <a:rPr lang="ru" baseline="30000" sz="1100">
                <a:latin typeface="Times New Roman"/>
              </a:rPr>
              <a:t>!</a:t>
            </a:r>
            <a:r>
              <a:rPr lang="ru" sz="1100">
                <a:latin typeface="Times New Roman"/>
              </a:rPr>
              <a:t>А-1 шт., виолончель </a:t>
            </a:r>
            <a:r>
              <a:rPr lang="ru" baseline="30000" sz="1100">
                <a:latin typeface="Times New Roman"/>
              </a:rPr>
              <a:t>!</a:t>
            </a:r>
            <a:r>
              <a:rPr lang="ru" sz="1100">
                <a:latin typeface="Times New Roman"/>
              </a:rPr>
              <a:t>А-1 шт., фортепиано- 3 шт., пианино цифровое в комплекте со стулом-2 шт., блокфлейта-2 шт., флейта большая-1 шт., кларнет-1 шт., курай-5 шт., гитара </a:t>
            </a:r>
            <a:r>
              <a:rPr lang="ru" baseline="30000" sz="1100">
                <a:latin typeface="Times New Roman"/>
              </a:rPr>
              <a:t>3</a:t>
            </a:r>
            <a:r>
              <a:rPr lang="ru" sz="1100">
                <a:latin typeface="Times New Roman"/>
              </a:rPr>
              <a:t>А-2 шт., гитара 4/4-2 шт., баян трёхрядный-2</a:t>
            </a:r>
          </a:p>
        </p:txBody>
      </p:sp>
      <p:sp>
        <p:nvSpPr>
          <p:cNvPr id="4" name=""/>
          <p:cNvSpPr/>
          <p:nvPr/>
        </p:nvSpPr>
        <p:spPr>
          <a:xfrm>
            <a:off x="6793992" y="9954768"/>
            <a:ext cx="146304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31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530352" y="618744"/>
            <a:ext cx="6352032" cy="377952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indent="0">
              <a:lnSpc>
                <a:spcPts val="1584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шт., баян, базовый-1 шт., балалайка прима-1 шт., домра малая-5 шт., домра альтовая-2 шт., аккордеон-1 шт., звукоусиливающая аппаратура, мини-диск.</a:t>
            </a:r>
          </a:p>
        </p:txBody>
      </p:sp>
      <p:sp>
        <p:nvSpPr>
          <p:cNvPr id="3" name=""/>
          <p:cNvSpPr/>
          <p:nvPr/>
        </p:nvSpPr>
        <p:spPr>
          <a:xfrm>
            <a:off x="493776" y="1182624"/>
            <a:ext cx="6486144" cy="7613904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indent="0">
              <a:lnSpc>
                <a:spcPts val="1584"/>
              </a:lnSpc>
              <a:spcBef>
                <a:spcPts val="840"/>
              </a:spcBef>
            </a:pPr>
            <a:r>
              <a:rPr lang="ru" sz="1100">
                <a:latin typeface="Times New Roman"/>
              </a:rPr>
              <a:t>Имеется потребность в обновлении библиотечного фонда, литературой музыкальнотеоретического направления: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«Сольфеджио для 1-2 кл. ДМШ» Н.Баева, Т.Зебряк-20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«Сольфеджио 3 кл. ДМШ» Е. Давыдова, С. Запорожец-20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«Сольфеджио 4 кл. ДМШ» Е. Давыдова- 20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«Сольфеджио 5 кл. ДМШ» Е. Давыдова- 20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«Сольфеджио 6 кл. ДМШ» Т. Калужская- 20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«Сольфеджио для 1 класса ДМ</a:t>
            </a:r>
            <a:r>
              <a:rPr lang="ru" u="sng" sz="1100">
                <a:latin typeface="Times New Roman"/>
              </a:rPr>
              <a:t>Ш</a:t>
            </a:r>
            <a:r>
              <a:rPr lang="ru" sz="1100">
                <a:latin typeface="Times New Roman"/>
              </a:rPr>
              <a:t> «Мы играем, сочиняем и поём» Ж. Металлиди,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А. Перцовская-20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«Сольфеджио для 2 класса ДМ</a:t>
            </a:r>
            <a:r>
              <a:rPr lang="ru" u="sng" sz="1100">
                <a:latin typeface="Times New Roman"/>
              </a:rPr>
              <a:t>Ш</a:t>
            </a:r>
            <a:r>
              <a:rPr lang="ru" sz="1100">
                <a:latin typeface="Times New Roman"/>
              </a:rPr>
              <a:t> «Мы играем, сочиняем и поём» Ж. Металлиди,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А. Перцовская-20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«Сольфеджио для 3 класса ДМ</a:t>
            </a:r>
            <a:r>
              <a:rPr lang="ru" u="sng" sz="1100">
                <a:latin typeface="Times New Roman"/>
              </a:rPr>
              <a:t>Ш</a:t>
            </a:r>
            <a:r>
              <a:rPr lang="ru" sz="1100">
                <a:latin typeface="Times New Roman"/>
              </a:rPr>
              <a:t> «Мы играем, сочиняем и поём» Ж. Металлиди,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А. Перцовская-20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«Сольфеджио для 4 класса ДМ</a:t>
            </a:r>
            <a:r>
              <a:rPr lang="ru" u="sng" sz="1100">
                <a:latin typeface="Times New Roman"/>
              </a:rPr>
              <a:t>Ш</a:t>
            </a:r>
            <a:r>
              <a:rPr lang="ru" sz="1100">
                <a:latin typeface="Times New Roman"/>
              </a:rPr>
              <a:t> «Мы играем, сочиняем и поём» Ж. Металлиди,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А. Перцовская-20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«Сольфеджио для 5 класса ДМ</a:t>
            </a:r>
            <a:r>
              <a:rPr lang="ru" u="sng" sz="1100">
                <a:latin typeface="Times New Roman"/>
              </a:rPr>
              <a:t>Ш</a:t>
            </a:r>
            <a:r>
              <a:rPr lang="ru" sz="1100">
                <a:latin typeface="Times New Roman"/>
              </a:rPr>
              <a:t> «Мы играем, сочиняем и поём» Ж. Металлиди,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А. Перцовская-20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«Сольфеджио для 6 класса ДМ</a:t>
            </a:r>
            <a:r>
              <a:rPr lang="ru" u="sng" sz="1100">
                <a:latin typeface="Times New Roman"/>
              </a:rPr>
              <a:t>Ш</a:t>
            </a:r>
            <a:r>
              <a:rPr lang="ru" sz="1100">
                <a:latin typeface="Times New Roman"/>
              </a:rPr>
              <a:t> «Мы играем, сочиняем и поём» Ж. Металлиди,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А. Перцовская-20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«Сольфеджио для 7 класса ДМ</a:t>
            </a:r>
            <a:r>
              <a:rPr lang="ru" u="sng" sz="1100">
                <a:latin typeface="Times New Roman"/>
              </a:rPr>
              <a:t>Ш</a:t>
            </a:r>
            <a:r>
              <a:rPr lang="ru" sz="1100">
                <a:latin typeface="Times New Roman"/>
              </a:rPr>
              <a:t> «Мы играем, сочиняем и поём» Ж. Металлиди,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А. Перцовская-20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«Сольфеджио» подготовительный класс Ю. Фролова-20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«Сольфеджио» 1 класс Ю. Фролова-20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«Сольфеджио» 2 класс Ю. Фролова-20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«Сольфеджио» 3 класс Ю. Фролова-20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«Сольфеджио» 4 класс Ю. Фролова-20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«Сольфеджио» 5 класс Ю. Фролова-20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«Сольфеджио» 6 класс Ю. Фролова-20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«Сольфеджио» 7 класс Ю. Фролова-20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«Занимательное сольфеджио за 3 года»    1 год обучения Ю.    Фролова-20   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«Занимательное сольфеджио за 3 года»    2 год обучения Ю.    Фролова-20   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«Занимательное сольфеджио за 3 года»    3 год обучения Ю.    Фролова-20   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 Отечественная музыкальная литература XX века», 4 год обучения О. И. Аверьянова-20 шт.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«Уроки музыкальной литературы», 1 год обучения О.К. Ермакова-20 шт.</a:t>
            </a:r>
          </a:p>
          <a:p>
            <a:pPr algn="just" indent="190500">
              <a:lnSpc>
                <a:spcPts val="1584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По результатам анкетирования родителей видно, что родители остаются неудовлетворены состоянием материально-технической базы школы, в тоже время, отмечают удовлетворённость организацией учебно-воспитательного процесса и профессиональной работой педагогического коллектива.</a:t>
            </a:r>
          </a:p>
        </p:txBody>
      </p:sp>
      <p:sp>
        <p:nvSpPr>
          <p:cNvPr id="4" name=""/>
          <p:cNvSpPr/>
          <p:nvPr/>
        </p:nvSpPr>
        <p:spPr>
          <a:xfrm>
            <a:off x="435864" y="9052560"/>
            <a:ext cx="6513576" cy="734568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just" marL="2734056" indent="0">
              <a:spcBef>
                <a:spcPts val="840"/>
              </a:spcBef>
              <a:spcAft>
                <a:spcPts val="1260"/>
              </a:spcAft>
            </a:pPr>
            <a:r>
              <a:rPr lang="ru" b="1" sz="1300">
                <a:latin typeface="Times New Roman"/>
              </a:rPr>
              <a:t>13. ВЫВОДЫ.</a:t>
            </a:r>
          </a:p>
          <a:p>
            <a:pPr indent="292100">
              <a:lnSpc>
                <a:spcPts val="1608"/>
              </a:lnSpc>
            </a:pPr>
            <a:r>
              <a:rPr lang="ru" sz="1100">
                <a:latin typeface="Times New Roman"/>
              </a:rPr>
              <a:t>Образовательная деятельность МБУ ДО ДМШ № 6 ведется в соответствии с уставом МБУ ДО ДМШ № 6 и лицензией на осуществление образовательной деятельности.</a:t>
            </a:r>
          </a:p>
        </p:txBody>
      </p:sp>
      <p:sp>
        <p:nvSpPr>
          <p:cNvPr id="5" name=""/>
          <p:cNvSpPr/>
          <p:nvPr/>
        </p:nvSpPr>
        <p:spPr>
          <a:xfrm>
            <a:off x="6793992" y="9954768"/>
            <a:ext cx="152400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32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3511296" y="6473952"/>
            <a:ext cx="737616" cy="798576"/>
          </a:xfrm>
          <a:prstGeom prst="rect">
            <a:avLst/>
          </a:prstGeom>
        </p:spPr>
      </p:pic>
      <p:sp>
        <p:nvSpPr>
          <p:cNvPr id="3" name=""/>
          <p:cNvSpPr/>
          <p:nvPr/>
        </p:nvSpPr>
        <p:spPr>
          <a:xfrm>
            <a:off x="252984" y="679704"/>
            <a:ext cx="6489192" cy="5593080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indent="342900">
              <a:lnSpc>
                <a:spcPts val="1560"/>
              </a:lnSpc>
            </a:pPr>
            <a:r>
              <a:rPr lang="ru" sz="1200">
                <a:latin typeface="Times New Roman"/>
              </a:rPr>
              <a:t>Содержание образовательной деятельности (реализуемые дополнительные предпрофессиональные и общеразвивающие образовательные программы) соответствуют уставу и лицензии МБ!-' Л О ДМШ .V; 6.</a:t>
            </a:r>
          </a:p>
          <a:p>
            <a:pPr indent="342900">
              <a:lnSpc>
                <a:spcPts val="1560"/>
              </a:lnSpc>
            </a:pPr>
            <a:r>
              <a:rPr lang="ru" sz="1200">
                <a:latin typeface="Times New Roman"/>
              </a:rPr>
              <a:t>Основная задача дополнительного музыкального образования - развитие творческих способностей у</a:t>
            </a:r>
            <a:r>
              <a:rPr lang="ru" u="sng" sz="1200">
                <a:latin typeface="Times New Roman"/>
              </a:rPr>
              <a:t>чащих</a:t>
            </a:r>
            <a:r>
              <a:rPr lang="ru" sz="1200">
                <a:latin typeface="Times New Roman"/>
              </a:rPr>
              <a:t>ся, формирование грамотной, заинтересованной в общении с искусством молодежи.</a:t>
            </a:r>
          </a:p>
          <a:p>
            <a:pPr algn="just" indent="342900">
              <a:lnSpc>
                <a:spcPts val="1560"/>
              </a:lnSpc>
            </a:pPr>
            <a:r>
              <a:rPr lang="ru" sz="1200">
                <a:latin typeface="Times New Roman"/>
              </a:rPr>
              <a:t>Поэтому", для более успешной работы школы, необходимо продолжать планомерную работу по отдельным направлениям;. Так, важно принимать меры для обеспечения сохранности контингента в частности, по направлениям домра, виолончель, баян, флейта. Следует продолжать работу" над улучшением образовательного процесса, с применением инновационных методик, позволяющих учитывать индивидуальные и возрастные особенности детей. Организовать углублённую работу по проведению мероприятий, повышающих статус профессии учителя. Усилить работу по участию в конкурсах на предоставление Грантов, других программ для образовательных организаций. Продолжать смело выходить на уровень всероссийских, международных конкурсов, улучшать результативность участия в конкурсах, фестивалях различного уровня, тщательно подбирать профильные конкурсы, которые наиболее полезны для учащихся. Перспективных учащихся необходимо ориентировать на получение музыкального профессионального образования. Продолжать взаимное сотрудничество с НМК им. С.Сайдашева, с целью повышения престижа и статуса профессии учителя, музыканта, концертмейстера, приглашать преподавателей музыкальново колледжа хтя оказания методической помощи в работе с учащимися, вести </a:t>
            </a:r>
            <a:r>
              <a:rPr lang="ru" i="1" sz="1000">
                <a:latin typeface="MS Reference Sans Serif"/>
              </a:rPr>
              <a:t>ж</a:t>
            </a:r>
            <a:r>
              <a:rPr lang="ru" sz="1200">
                <a:latin typeface="Times New Roman"/>
              </a:rPr>
              <a:t> ятационную и разъяснительную работу среди родителей выпускников по профессиональному ориентгрованнк.</a:t>
            </a:r>
          </a:p>
          <a:p>
            <a:pPr indent="342900">
              <a:lnSpc>
                <a:spcPts val="1560"/>
              </a:lnSpc>
            </a:pPr>
            <a:r>
              <a:rPr lang="ru" sz="1200">
                <a:latin typeface="Times New Roman"/>
              </a:rPr>
              <a:t>Для укрепления образовательной базы Детской музыкальной школы на рынке образовательных уедутнеойиитш„даией—е</a:t>
            </a:r>
            <a:r>
              <a:rPr lang="en-US" sz="1200">
                <a:latin typeface="Times New Roman"/>
              </a:rPr>
              <a:t>o</a:t>
            </a:r>
            <a:r>
              <a:rPr lang="en-US" u="sng" sz="1200">
                <a:latin typeface="Times New Roman"/>
              </a:rPr>
              <a:t>fimnae</a:t>
            </a:r>
            <a:r>
              <a:rPr lang="en-US" sz="1200">
                <a:latin typeface="Times New Roman"/>
              </a:rPr>
              <a:t>ime </a:t>
            </a:r>
            <a:r>
              <a:rPr lang="ru" sz="1200">
                <a:latin typeface="Times New Roman"/>
              </a:rPr>
              <a:t>имиджа учреждения:</a:t>
            </a:r>
          </a:p>
          <a:p>
            <a:pPr algn="just" indent="342900">
              <a:lnSpc>
                <a:spcPts val="1560"/>
              </a:lnSpc>
            </a:pPr>
            <a:r>
              <a:rPr lang="ru" sz="1200">
                <a:latin typeface="Times New Roman"/>
              </a:rPr>
              <a:t>-    внешнее н внутреннее созревание здании. создание печатной продукции;</a:t>
            </a:r>
          </a:p>
          <a:p>
            <a:pPr indent="342900">
              <a:lnSpc>
                <a:spcPts val="1560"/>
              </a:lnSpc>
              <a:spcAft>
                <a:spcPts val="1680"/>
              </a:spcAft>
            </a:pPr>
            <a:r>
              <a:rPr lang="ru" sz="1200">
                <a:latin typeface="Times New Roman"/>
              </a:rPr>
              <a:t>-    взаимодействие с: о Ми проведение :е: : птозонй республиканского и регионального значения, наибольшее привлечение учаешмж®, информационное освещение работы школы, создание партнерской сети.</a:t>
            </a:r>
          </a:p>
        </p:txBody>
      </p:sp>
      <p:sp>
        <p:nvSpPr>
          <p:cNvPr id="4" name=""/>
          <p:cNvSpPr/>
          <p:nvPr/>
        </p:nvSpPr>
        <p:spPr>
          <a:xfrm>
            <a:off x="353568" y="6647688"/>
            <a:ext cx="2151888" cy="493776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just" indent="0">
              <a:lnSpc>
                <a:spcPts val="1368"/>
              </a:lnSpc>
              <a:spcBef>
                <a:spcPts val="1680"/>
              </a:spcBef>
            </a:pPr>
            <a:r>
              <a:rPr lang="ru" sz="1200">
                <a:latin typeface="Times New Roman"/>
              </a:rPr>
              <a:t>Ответственный за составление: зам. директора по учебной части </a:t>
            </a:r>
            <a:r>
              <a:rPr lang="ru" sz="1100">
                <a:latin typeface="Times New Roman"/>
              </a:rPr>
              <a:t>31.03.2021 г.</a:t>
            </a:r>
          </a:p>
        </p:txBody>
      </p:sp>
      <p:sp>
        <p:nvSpPr>
          <p:cNvPr id="5" name=""/>
          <p:cNvSpPr/>
          <p:nvPr/>
        </p:nvSpPr>
        <p:spPr>
          <a:xfrm>
            <a:off x="2511552" y="6821424"/>
            <a:ext cx="893064" cy="146304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b="1" sz="1200" spc="-50">
                <a:latin typeface="Times New Roman"/>
              </a:rPr>
              <a:t>Барина С.В.</a:t>
            </a:r>
          </a:p>
        </p:txBody>
      </p:sp>
      <p:sp>
        <p:nvSpPr>
          <p:cNvPr id="6" name=""/>
          <p:cNvSpPr/>
          <p:nvPr/>
        </p:nvSpPr>
        <p:spPr>
          <a:xfrm>
            <a:off x="6595872" y="10009632"/>
            <a:ext cx="146304" cy="128016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33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"/>
          <p:cNvPicPr>
            <a:picLocks noChangeAspect="1"/>
          </p:cNvPicPr>
          <p:nvPr/>
        </p:nvPicPr>
        <p:blipFill>
          <a:blip r:embed="rPictId0"/>
          <a:stretch>
            <a:fillRect/>
          </a:stretch>
        </p:blipFill>
        <p:spPr>
          <a:xfrm>
            <a:off x="4483608" y="2685288"/>
            <a:ext cx="3291840" cy="185013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530352" y="618744"/>
            <a:ext cx="1819656" cy="176784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algn="just" indent="0">
              <a:spcAft>
                <a:spcPts val="1470"/>
              </a:spcAft>
            </a:pPr>
            <a:r>
              <a:rPr lang="ru" sz="1100">
                <a:latin typeface="Times New Roman"/>
              </a:rPr>
              <a:t>музыкального образования.</a:t>
            </a:r>
          </a:p>
        </p:txBody>
      </p:sp>
      <p:sp>
        <p:nvSpPr>
          <p:cNvPr id="3" name=""/>
          <p:cNvSpPr/>
          <p:nvPr/>
        </p:nvSpPr>
        <p:spPr>
          <a:xfrm>
            <a:off x="521208" y="1024128"/>
            <a:ext cx="6419088" cy="8756904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just" marL="1778000" indent="0">
              <a:spcBef>
                <a:spcPts val="1470"/>
              </a:spcBef>
              <a:spcAft>
                <a:spcPts val="1260"/>
              </a:spcAft>
            </a:pPr>
            <a:r>
              <a:rPr lang="ru" sz="1100">
                <a:latin typeface="Times New Roman"/>
              </a:rPr>
              <a:t>4. ОБРАЗОВАТЕЛЬНЫЕ ПРОГРАММЫ</a:t>
            </a:r>
          </a:p>
          <a:p>
            <a:pPr algn="just" indent="215900">
              <a:lnSpc>
                <a:spcPts val="1560"/>
              </a:lnSpc>
            </a:pPr>
            <a:r>
              <a:rPr lang="ru" sz="1100">
                <a:latin typeface="Times New Roman"/>
              </a:rPr>
              <a:t>Содержание образовательной деятельности МБУ ДО ДМШ № 6 направлено на обеспечение единства процессов обучения, развития и воспитания обучающихся, что определяется Образовательной программой ДМ</a:t>
            </a:r>
            <a:r>
              <a:rPr lang="ru" u="sng" sz="1100">
                <a:latin typeface="Times New Roman"/>
              </a:rPr>
              <a:t>Ш</a:t>
            </a:r>
            <a:r>
              <a:rPr lang="ru" sz="1100">
                <a:latin typeface="Times New Roman"/>
              </a:rPr>
              <a:t> № 6 на 2020-2021 учебный год и дополнительными общеобразовательными программами, разработанными и реализуемыми на основе примерных учебных планов и программ, рекомендованных федеральным ведомственным органом управления.</a:t>
            </a:r>
          </a:p>
          <a:p>
            <a:pPr algn="just" indent="152400">
              <a:lnSpc>
                <a:spcPts val="1608"/>
              </a:lnSpc>
            </a:pPr>
            <a:r>
              <a:rPr lang="ru" sz="1100">
                <a:latin typeface="Times New Roman"/>
              </a:rPr>
              <a:t>Образовательная деятельность Школы ориентирована на решение следующих основополагающих образовательных задач:</a:t>
            </a:r>
          </a:p>
          <a:p>
            <a:pPr algn="just" indent="0">
              <a:lnSpc>
                <a:spcPts val="1608"/>
              </a:lnSpc>
            </a:pPr>
            <a:r>
              <a:rPr lang="ru" sz="1100">
                <a:latin typeface="Times New Roman"/>
              </a:rPr>
              <a:t>-    выявление одаренных детей в области музыкального искусства в раннем детском возрасте;</a:t>
            </a:r>
          </a:p>
          <a:p>
            <a:pPr algn="just" indent="0">
              <a:lnSpc>
                <a:spcPts val="1608"/>
              </a:lnSpc>
            </a:pPr>
            <a:r>
              <a:rPr lang="ru" sz="1100">
                <a:latin typeface="Times New Roman"/>
              </a:rPr>
              <a:t>-    создание условий для художественного образования, эстетического воспитания, духовнонравственного развития детей;</a:t>
            </a:r>
          </a:p>
          <a:p>
            <a:pPr algn="just" indent="0">
              <a:lnSpc>
                <a:spcPts val="1608"/>
              </a:lnSpc>
            </a:pPr>
            <a:r>
              <a:rPr lang="ru" sz="1100">
                <a:latin typeface="Times New Roman"/>
              </a:rPr>
              <a:t>-    возможность приобретения детьми знаний, умений и навыков игры на музыкальных инструментах;</a:t>
            </a:r>
          </a:p>
          <a:p>
            <a:pPr algn="just" indent="0">
              <a:lnSpc>
                <a:spcPts val="1608"/>
              </a:lnSpc>
            </a:pPr>
            <a:r>
              <a:rPr lang="ru" sz="1100">
                <a:latin typeface="Times New Roman"/>
              </a:rPr>
              <a:t>-    приобретение детьми опыта творческой деятельности;</a:t>
            </a:r>
          </a:p>
          <a:p>
            <a:pPr algn="just" indent="0">
              <a:lnSpc>
                <a:spcPts val="1608"/>
              </a:lnSpc>
            </a:pPr>
            <a:r>
              <a:rPr lang="ru" sz="1100">
                <a:latin typeface="Times New Roman"/>
              </a:rPr>
              <a:t>-    приобщение детей к духовным и культурным ценностям народов мира;</a:t>
            </a:r>
          </a:p>
          <a:p>
            <a:pPr algn="just" indent="0">
              <a:lnSpc>
                <a:spcPts val="1608"/>
              </a:lnSpc>
            </a:pPr>
            <a:r>
              <a:rPr lang="ru" sz="1100">
                <a:latin typeface="Times New Roman"/>
              </a:rPr>
              <a:t>-    подготовка одаренных детей к поступлению в средние и высшие образовательные учреждения, реализующие профессиональные образовательные программы в области музыкального искусства.</a:t>
            </a:r>
          </a:p>
          <a:p>
            <a:pPr algn="just" indent="152400">
              <a:lnSpc>
                <a:spcPts val="1608"/>
              </a:lnSpc>
            </a:pPr>
            <a:r>
              <a:rPr lang="ru" sz="1100">
                <a:latin typeface="Times New Roman"/>
              </a:rPr>
              <a:t>Образовательная программа МБУ ДО ДМШ № 6 и дополнительные общеобразовательные программы приняты Педагогическим советом и утверждены приказом директора.</a:t>
            </a:r>
          </a:p>
          <a:p>
            <a:pPr algn="just" indent="152400">
              <a:lnSpc>
                <a:spcPts val="1608"/>
              </a:lnSpc>
            </a:pPr>
            <a:r>
              <a:rPr lang="ru" sz="1100">
                <a:latin typeface="Times New Roman"/>
              </a:rPr>
              <a:t>Дополнительные предпрофессиональные общеобразовательные программы в области искусств разрабатываются самостоятельно на основании Федеральных государственных требований к содержанию, структуре и срокам реализации этих программ (далее ФГТ).</a:t>
            </a:r>
          </a:p>
          <a:p>
            <a:pPr algn="just" indent="152400">
              <a:lnSpc>
                <a:spcPts val="1608"/>
              </a:lnSpc>
            </a:pPr>
            <a:r>
              <a:rPr lang="ru" sz="1100">
                <a:latin typeface="Times New Roman"/>
              </a:rPr>
              <a:t>Дополнительные общеразвивающие общеобразовательные программы (далее ДООП) реализуются с целью привлечения к различным видам музыкального искусства наибольшего количества детей, в том числе не имеющих необходимых способностей для освоения предпрофессиональных программ.</a:t>
            </a:r>
          </a:p>
          <a:p>
            <a:pPr algn="just" indent="0">
              <a:lnSpc>
                <a:spcPts val="1608"/>
              </a:lnSpc>
            </a:pPr>
            <a:r>
              <a:rPr lang="ru" sz="1100">
                <a:latin typeface="Times New Roman"/>
              </a:rPr>
              <a:t>Содержание ДООП и сроки обучения по ним определяются образовательной программой, разрабатываемой самостоятельно с учетом рекомендаций Министерства культуры Российской Федерации.</a:t>
            </a:r>
          </a:p>
          <a:p>
            <a:pPr algn="just" indent="152400">
              <a:lnSpc>
                <a:spcPts val="1608"/>
              </a:lnSpc>
            </a:pPr>
            <a:r>
              <a:rPr lang="ru" sz="1100">
                <a:latin typeface="Times New Roman"/>
              </a:rPr>
              <a:t>Реализуемые образовательные программы обеспечивают:</a:t>
            </a:r>
          </a:p>
          <a:p>
            <a:pPr algn="just" indent="0">
              <a:lnSpc>
                <a:spcPts val="1608"/>
              </a:lnSpc>
            </a:pPr>
            <a:r>
              <a:rPr lang="ru" sz="1100">
                <a:latin typeface="Times New Roman"/>
              </a:rPr>
              <a:t>-    вариативность и гибкость обучения с учетом разных возрастных категорий обучающихся и их индивидуального развития;</a:t>
            </a:r>
          </a:p>
          <a:p>
            <a:pPr algn="just" indent="0">
              <a:lnSpc>
                <a:spcPts val="1608"/>
              </a:lnSpc>
            </a:pPr>
            <a:r>
              <a:rPr lang="ru" sz="1100">
                <a:latin typeface="Times New Roman"/>
              </a:rPr>
              <a:t>-    возможность перехода, обучающегося с одной образовательной программы обучения на другую;</a:t>
            </a:r>
          </a:p>
          <a:p>
            <a:pPr algn="just" indent="0">
              <a:lnSpc>
                <a:spcPts val="1608"/>
              </a:lnSpc>
              <a:spcAft>
                <a:spcPts val="630"/>
              </a:spcAft>
            </a:pPr>
            <a:r>
              <a:rPr lang="ru" sz="1100">
                <a:latin typeface="Times New Roman"/>
              </a:rPr>
              <a:t>-    преемственность и последовательность в освоении знаний и умений, решении задач музыкально - эстетического воспитания личности ребенка.</a:t>
            </a:r>
          </a:p>
          <a:p>
            <a:pPr marL="546100" indent="-228600">
              <a:lnSpc>
                <a:spcPts val="1368"/>
              </a:lnSpc>
              <a:spcAft>
                <a:spcPts val="630"/>
              </a:spcAft>
            </a:pPr>
            <a:r>
              <a:rPr lang="ru" sz="1100">
                <a:latin typeface="Times New Roman"/>
              </a:rPr>
              <a:t>I. Дополнительная предпрофессиональная ОП в области «Музыкального искусства Фортепиано» (нормативный срок обучения 8(9) лет), по учебным предметам:</a:t>
            </a:r>
          </a:p>
          <a:p>
            <a:pPr algn="just" indent="0"/>
            <a:r>
              <a:rPr lang="ru" sz="1100">
                <a:latin typeface="Times New Roman"/>
              </a:rPr>
              <a:t>1. Специальность и чтение с листа</a:t>
            </a:r>
          </a:p>
        </p:txBody>
      </p:sp>
      <p:sp>
        <p:nvSpPr>
          <p:cNvPr id="4" name=""/>
          <p:cNvSpPr/>
          <p:nvPr/>
        </p:nvSpPr>
        <p:spPr>
          <a:xfrm>
            <a:off x="6851904" y="9954768"/>
            <a:ext cx="91440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4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524256" y="615696"/>
            <a:ext cx="6281928" cy="9290304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2.    Ансамбль.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3.    Аккомпанемент.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4.    Хоровой класс.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5.    Сольфеджио.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6.    Слушание музыки.</a:t>
            </a:r>
          </a:p>
          <a:p>
            <a:pPr algn="just" indent="0">
              <a:lnSpc>
                <a:spcPts val="1368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7.    Музыкальная литература.</a:t>
            </a:r>
          </a:p>
          <a:p>
            <a:pPr marL="152400" indent="114300">
              <a:lnSpc>
                <a:spcPts val="1344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II.    Дополнительная предпрофессиональная ОП в области «Музыкального искусства Струнные инструменты» (нормативный срок обучения 8(9) лет, по учебным предметам: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1.    Специальность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2.    Ансамбль.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3.    Фортепиано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4.    Хоровой класс.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5.    Сольфеджио.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6.    Слушание музыки.</a:t>
            </a:r>
          </a:p>
          <a:p>
            <a:pPr algn="just" indent="0">
              <a:lnSpc>
                <a:spcPts val="1368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7.    Музыкальная литература.</a:t>
            </a:r>
          </a:p>
          <a:p>
            <a:pPr marL="342900" indent="-76200">
              <a:lnSpc>
                <a:spcPts val="1368"/>
              </a:lnSpc>
            </a:pPr>
            <a:r>
              <a:rPr lang="ru" sz="1100">
                <a:latin typeface="Times New Roman"/>
              </a:rPr>
              <a:t>III.    Дополнительная предпрофессиональная ОП в области «Музыкального искусства Духовые и ударные инструменты» (нормативный срок обучения 5(6) лет, 8(9) лет,</a:t>
            </a:r>
          </a:p>
          <a:p>
            <a:pPr algn="ctr" marR="139700" indent="0">
              <a:lnSpc>
                <a:spcPts val="1368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по учебным предметам: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1.    Специальность (5(6) лет, 8(9) лет).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2.    Ансамбль.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3.    Фортепиано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4.    Хоровой класс.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5.    Сольфеджио(5(6) лет, 8(9) лет)..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6.    Слушание музыки.</a:t>
            </a:r>
          </a:p>
          <a:p>
            <a:pPr algn="just" indent="0">
              <a:lnSpc>
                <a:spcPts val="1368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7.    Музыкальная литература.</a:t>
            </a:r>
          </a:p>
          <a:p>
            <a:pPr algn="just" marL="266700" indent="0">
              <a:lnSpc>
                <a:spcPts val="1368"/>
              </a:lnSpc>
            </a:pPr>
            <a:r>
              <a:rPr lang="ru" sz="1100">
                <a:latin typeface="Times New Roman"/>
              </a:rPr>
              <a:t>IV.    Дополнительная предпрофессиональная ОП в области «Музыкального искусства</a:t>
            </a:r>
          </a:p>
          <a:p>
            <a:pPr algn="ctr" marR="139700" indent="0">
              <a:lnSpc>
                <a:spcPts val="1368"/>
              </a:lnSpc>
            </a:pPr>
            <a:r>
              <a:rPr lang="ru" sz="1100">
                <a:latin typeface="Times New Roman"/>
              </a:rPr>
              <a:t>Народные инструменты» (нормативный срок обучения 5(6) лет, 8(9) лет,</a:t>
            </a:r>
          </a:p>
          <a:p>
            <a:pPr algn="ctr" marR="139700" indent="0">
              <a:lnSpc>
                <a:spcPts val="1368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по учебным предметам: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1.    Специальность (5(6) лет, 8(9) лет).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2.    Ансамбль.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3.    Фортепиано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4.    Оркестровый класс.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5.    Сольфеджио(5(6) лет, 8(9) лет).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6.    Слушание музыки.</a:t>
            </a:r>
          </a:p>
          <a:p>
            <a:pPr algn="just" indent="0">
              <a:lnSpc>
                <a:spcPts val="1368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7.    Музыкальная литература.</a:t>
            </a:r>
          </a:p>
          <a:p>
            <a:pPr marL="1041400" marR="838200" indent="-698500">
              <a:lnSpc>
                <a:spcPts val="1344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V. Дополнительная общеразвивающая общеобразовательная программа в области «Музыкального искусства», по учебным предметам: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1.    Музыкальный инструмент Фортепиано (нормативный срок освоения 7(8) лет)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2.    Музыкальный инструмент Фортепиано (нормативный срок освоения 4 года)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3.    Музыкальный инструмент Скрипка (нормативный срок освоения 7(8) лет)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4.    Музыкальный инструмент Скрипка (нормативный срок освоения 4 года)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5.    Музыкальный инструмент Виолончель (нормативный срок освоения 7(8) лет)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6.    Музыкальный инструмент Виолончель (нормативный срок освоения 4 года)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7.    Музыкальный инструмент Саксофон (нормативный срок освоения 7(8) лет)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8.    Музыкальный инструмент Саксофон (нормативный срок освоения 4 года)</a:t>
            </a:r>
          </a:p>
        </p:txBody>
      </p:sp>
      <p:sp>
        <p:nvSpPr>
          <p:cNvPr id="3" name=""/>
          <p:cNvSpPr/>
          <p:nvPr/>
        </p:nvSpPr>
        <p:spPr>
          <a:xfrm>
            <a:off x="6854952" y="9954768"/>
            <a:ext cx="85344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5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527304" y="615696"/>
            <a:ext cx="6028944" cy="4913376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9.    Музыкальный инструмент Кларнет (нормативный срок освоения 7(8) лет)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10.    Музыкальный инструмент Кларнет (нормативный срок освоения 4 года)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11.    Музыкальный инструмент Флейта (нормативный срок освоения 7(8) лет)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12.    Музыкальный инструмент Флейта (нормативный срок освоения 4 года)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13.    Музыкальный инструмент Баян (нормативный срок освоения 7(8) лет)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14.    Музыкальный инструмент Баян (нормативный срок освоения 4 года)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15.    Музыкальный инструмент Домра (нормативный срок освоения 7(8) лет)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16.    Музыкальный инструмент Домра (нормативный срок освоения 4 года)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17.    Музыкальный инструмент Гитара (нормативный срок освоения 7(8) лет)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18.    Музыкальный инструмент Гитара (нормативный срок освоения 4 года)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19.    Вокальное пение (нормативный срок освоения 7(8) лет)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20.    Вокальное пение (нормативный срок освоения 4 года)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21.    Сольфеджио (нормативный срок освоения 7(8) лет)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22.    Сольфеджио (нормативный срок освоения 5(6) года)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23.    Сольфеджио (нормативный срок освоения 3(4) года)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24.    Слушание музыки (нормативный срок освоения 3(1) года)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25.    Музыкальная литература (нормативный срок освоения 4 года)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26.    Хоровое пение (нормативный срок освоения 7(8) лет)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27.    Хоровое пение (нормативный срок освоения 5(6) лет)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28.    Камерный ансамбль (нормативный срок освоения 4 года)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29.    Фортепианный ансамбль (нормативный срок освоения 2 года)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30.    Аккомпанемент (нормативный срок освоения 2 года)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31.    СОШ №36 Хоровое пение (нормативный срок освоения 4 года)</a:t>
            </a:r>
          </a:p>
          <a:p>
            <a:pPr algn="just" indent="0">
              <a:lnSpc>
                <a:spcPts val="1368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32.    СОШ №37 Подготовительный класс (нормативный срок освоения 1 год)</a:t>
            </a:r>
          </a:p>
          <a:p>
            <a:pPr marL="403352" indent="254000">
              <a:lnSpc>
                <a:spcPts val="1368"/>
              </a:lnSpc>
            </a:pPr>
            <a:r>
              <a:rPr lang="ru" sz="1100">
                <a:latin typeface="Times New Roman"/>
              </a:rPr>
              <a:t>VI. Дополнительная общеразвивающая общеобразовательная программа «Раннее развитие детей, подготовка к обучению в ДМШ» по учебным предметам</a:t>
            </a:r>
          </a:p>
          <a:p>
            <a:pPr algn="ctr" indent="0">
              <a:lnSpc>
                <a:spcPts val="1368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(платные образовательные услуги):</a:t>
            </a:r>
          </a:p>
        </p:txBody>
      </p:sp>
      <p:sp>
        <p:nvSpPr>
          <p:cNvPr id="3" name=""/>
          <p:cNvSpPr/>
          <p:nvPr/>
        </p:nvSpPr>
        <p:spPr>
          <a:xfrm>
            <a:off x="527304" y="5705856"/>
            <a:ext cx="2819400" cy="871728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just" indent="0">
              <a:lnSpc>
                <a:spcPts val="1368"/>
              </a:lnSpc>
              <a:spcBef>
                <a:spcPts val="840"/>
              </a:spcBef>
            </a:pPr>
            <a:r>
              <a:rPr lang="ru" sz="1100">
                <a:latin typeface="Times New Roman"/>
              </a:rPr>
              <a:t>1.    Музыкальная грамота.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2.    Хоровое пение.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3.    Музыкальный инструмент (фортепиано)</a:t>
            </a:r>
          </a:p>
          <a:p>
            <a:pPr algn="just" indent="0">
              <a:lnSpc>
                <a:spcPts val="1368"/>
              </a:lnSpc>
            </a:pPr>
            <a:r>
              <a:rPr lang="ru" sz="1100">
                <a:latin typeface="Times New Roman"/>
              </a:rPr>
              <a:t>4.    Музыкальный инструмент (блокфлейта)</a:t>
            </a:r>
          </a:p>
          <a:p>
            <a:pPr algn="just" indent="0">
              <a:lnSpc>
                <a:spcPts val="1368"/>
              </a:lnSpc>
              <a:spcAft>
                <a:spcPts val="1890"/>
              </a:spcAft>
            </a:pPr>
            <a:r>
              <a:rPr lang="ru" sz="1100">
                <a:latin typeface="Times New Roman"/>
              </a:rPr>
              <a:t>5.    Музыкальный инструмент (скрипка)</a:t>
            </a:r>
          </a:p>
        </p:txBody>
      </p:sp>
      <p:sp>
        <p:nvSpPr>
          <p:cNvPr id="4" name=""/>
          <p:cNvSpPr/>
          <p:nvPr/>
        </p:nvSpPr>
        <p:spPr>
          <a:xfrm>
            <a:off x="524256" y="6961632"/>
            <a:ext cx="6425184" cy="2484120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just" marL="800100" indent="0">
              <a:lnSpc>
                <a:spcPts val="1368"/>
              </a:lnSpc>
              <a:spcBef>
                <a:spcPts val="1890"/>
              </a:spcBef>
            </a:pPr>
            <a:r>
              <a:rPr lang="ru" sz="1100">
                <a:latin typeface="Times New Roman"/>
              </a:rPr>
              <a:t>5. ВЫПОЛНЕНИЕ УЧЕБНОГО ПЛАНА И УЧЕБНЫХ ПРОГРАММ.</a:t>
            </a:r>
          </a:p>
          <a:p>
            <a:pPr algn="ctr" indent="0">
              <a:lnSpc>
                <a:spcPts val="1368"/>
              </a:lnSpc>
            </a:pPr>
            <a:r>
              <a:rPr lang="ru" sz="1100">
                <a:latin typeface="Times New Roman"/>
              </a:rPr>
              <a:t>КОНТРОЛЬ ЗА КАЧЕСТВОМ ЗАНЯТИЙ.</a:t>
            </a:r>
          </a:p>
          <a:p>
            <a:pPr algn="ctr" indent="0">
              <a:lnSpc>
                <a:spcPts val="1368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ОСУЩЕСТВЛЕНИЕ МЕЖПРЕДМЕТНЫХ СВЯЗЕЙ.</a:t>
            </a:r>
          </a:p>
          <a:p>
            <a:pPr algn="just" indent="190500">
              <a:lnSpc>
                <a:spcPts val="1584"/>
              </a:lnSpc>
            </a:pPr>
            <a:r>
              <a:rPr lang="ru" sz="1100">
                <a:latin typeface="Times New Roman"/>
              </a:rPr>
              <a:t>Выполнение учебного плана и реализация учебных программ является основным показателем качества образовательного процесса. Для успешной реализации образовательной программы составляется план учебно-методической работы, годовой календарный учебный график, утверждаются учебные планы, тематические планы по предметам теоретических дисциплин, календарный план учебно-воспитательной и методической работы, календарный график академических зачетов, переводных и выпускных экзаменов, которые утверждаются директором.</a:t>
            </a:r>
          </a:p>
          <a:p>
            <a:pPr algn="just" indent="190500">
              <a:lnSpc>
                <a:spcPts val="1584"/>
              </a:lnSpc>
            </a:pPr>
            <a:r>
              <a:rPr lang="ru" sz="1100">
                <a:latin typeface="Times New Roman"/>
              </a:rPr>
              <a:t>Учебный год начинается 1 сентября и заканчивается 31 мая, включая проведение промежуточной и итоговой аттестации. Продолжительность учебного года определяется в соответствии с требованиями дополнительных общеобразовательных программ.</a:t>
            </a:r>
          </a:p>
        </p:txBody>
      </p:sp>
      <p:sp>
        <p:nvSpPr>
          <p:cNvPr id="5" name=""/>
          <p:cNvSpPr/>
          <p:nvPr/>
        </p:nvSpPr>
        <p:spPr>
          <a:xfrm>
            <a:off x="6851904" y="9954768"/>
            <a:ext cx="91440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6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524256" y="618744"/>
            <a:ext cx="6425184" cy="4379976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just" indent="190500">
              <a:lnSpc>
                <a:spcPts val="1584"/>
              </a:lnSpc>
            </a:pPr>
            <a:r>
              <a:rPr lang="ru" sz="1100">
                <a:latin typeface="Times New Roman"/>
              </a:rPr>
              <a:t>Образовательная деятельность представлена учебным процессом и системой внеурочных мероприятий. Максимальный объём учебной нагрузки определяется в учебных планах, распределяется учебное время по классам и образовательным областям.</a:t>
            </a:r>
          </a:p>
          <a:p>
            <a:pPr algn="just" indent="190500">
              <a:lnSpc>
                <a:spcPts val="1584"/>
              </a:lnSpc>
            </a:pPr>
            <a:r>
              <a:rPr lang="ru" sz="1100">
                <a:latin typeface="Times New Roman"/>
              </a:rPr>
              <a:t>Учебные планы состоят из двух частей - инвариантной (обязательной) и вариативной. Инвариантная часть учебного плана - основа обучения в Школе. Вариативный метод в учебных планах воплощается на уровне предмета по выбору. Это способствует дифференцированному обучению и индивидуальному подходу.</a:t>
            </a:r>
          </a:p>
          <a:p>
            <a:pPr algn="just" indent="101600">
              <a:lnSpc>
                <a:spcPts val="1584"/>
              </a:lnSpc>
            </a:pPr>
            <a:r>
              <a:rPr lang="ru" sz="1100">
                <a:latin typeface="Times New Roman"/>
              </a:rPr>
              <a:t>Для ведения образовательного процесса и полноценного усвоения обучающимися учебного материала в соответствии с дополнительными общеобразовательными программами и учебными планами реализуются следующие формы образовательного процесса: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индивидуальные и групповые занятия с преподавателем;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самостоятельная (домашняя) работа учащегося;</a:t>
            </a:r>
          </a:p>
          <a:p>
            <a:pPr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итоговая аттестация, предусмотренная учебными планами и программами (контрольные уроки, зачёты, экзамены, академические концерты);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культурно-просветительские мероприятия (лекции, концерты, фестивали);</a:t>
            </a:r>
          </a:p>
          <a:p>
            <a:pPr indent="0">
              <a:lnSpc>
                <a:spcPts val="1584"/>
              </a:lnSpc>
            </a:pPr>
            <a:r>
              <a:rPr lang="ru" sz="1100">
                <a:latin typeface="Times New Roman"/>
              </a:rPr>
              <a:t>-    внеурочные классные мероприятия (посещение с преподавателем концертов, выставок, музеев, проведение классных собраний и иные мероприятия).</a:t>
            </a:r>
          </a:p>
          <a:p>
            <a:pPr marR="226060" indent="279400">
              <a:lnSpc>
                <a:spcPts val="1584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Расписание уроков для обучающихся составляется с учетом создания наиболее благоприятного режима обучения и отдыха детей. Допустимая недельная учебная нагрузка на одного учащегося устанавливается в соответствии с учебным планом, нормами СанПиН.</a:t>
            </a:r>
          </a:p>
          <a:p>
            <a:pPr algn="ctr" marL="152400" indent="0"/>
            <a:r>
              <a:rPr lang="ru" sz="1100">
                <a:latin typeface="Times New Roman"/>
              </a:rPr>
              <a:t>Контингент обучающихся, качество успеваемости по отделам за 2020 год:</a:t>
            </a:r>
          </a:p>
        </p:txBody>
      </p:sp>
      <p:graphicFrame>
        <p:nvGraphicFramePr>
          <p:cNvPr id="3" name=""/>
          <p:cNvGraphicFramePr>
            <a:graphicFrameLocks noGrp="1"/>
          </p:cNvGraphicFramePr>
          <p:nvPr/>
        </p:nvGraphicFramePr>
        <p:xfrm>
          <a:off x="536448" y="5160264"/>
          <a:ext cx="6580632" cy="2234184"/>
        </p:xfrm>
        <a:graphic>
          <a:graphicData uri="http://schemas.openxmlformats.org/drawingml/2006/table">
            <a:tbl>
              <a:tblPr/>
              <a:tblGrid>
                <a:gridCol w="1310640"/>
                <a:gridCol w="1481328"/>
                <a:gridCol w="1533144"/>
                <a:gridCol w="1078992"/>
                <a:gridCol w="1176528"/>
              </a:tblGrid>
              <a:tr h="533400">
                <a:tc>
                  <a:txBody>
                    <a:bodyPr lIns="0" tIns="0" rIns="0" bIns="0">
                      <a:noAutofit/>
                    </a:bodyPr>
                    <a:p>
                      <a:endParaRPr sz="26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Общее количество детей, обучающихся на 01.04.2020 г.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Общее количество детей, обучающихся на 01.04.2021 г.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>
                        <a:spcAft>
                          <a:spcPts val="210"/>
                        </a:spcAft>
                      </a:pPr>
                      <a:r>
                        <a:rPr lang="ru" sz="1100">
                          <a:latin typeface="Times New Roman"/>
                        </a:rPr>
                        <a:t>Успеваемость</a:t>
                      </a:r>
                    </a:p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(%)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spcAft>
                          <a:spcPts val="210"/>
                        </a:spcAft>
                      </a:pPr>
                      <a:r>
                        <a:rPr lang="ru" sz="1100">
                          <a:latin typeface="Times New Roman"/>
                        </a:rPr>
                        <a:t>Качество</a:t>
                      </a:r>
                    </a:p>
                    <a:p>
                      <a:pPr algn="ctr" indent="0">
                        <a:spcAft>
                          <a:spcPts val="210"/>
                        </a:spcAft>
                      </a:pPr>
                      <a:r>
                        <a:rPr lang="ru" sz="1100">
                          <a:latin typeface="Times New Roman"/>
                        </a:rPr>
                        <a:t>успеваемости</a:t>
                      </a:r>
                    </a:p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(%)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65100" indent="0">
                        <a:spcAft>
                          <a:spcPts val="420"/>
                        </a:spcAft>
                      </a:pPr>
                      <a:r>
                        <a:rPr lang="ru" sz="1100">
                          <a:latin typeface="Times New Roman"/>
                        </a:rPr>
                        <a:t>Фортепианный</a:t>
                      </a:r>
                    </a:p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отдел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60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62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96,83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92,06</a:t>
                      </a:r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Отдел народных инструментов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33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27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100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96,3</a:t>
                      </a:r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spcAft>
                          <a:spcPts val="420"/>
                        </a:spcAft>
                      </a:pPr>
                      <a:r>
                        <a:rPr lang="ru" sz="1100">
                          <a:latin typeface="Times New Roman"/>
                        </a:rPr>
                        <a:t>Оркестровый</a:t>
                      </a:r>
                    </a:p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отдел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52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50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100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98</a:t>
                      </a:r>
                    </a:p>
                  </a:txBody>
                  <a:tcPr marL="0" marR="0" marT="0" marB="0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Вокальнохоровой отдел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62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73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100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98,6</a:t>
                      </a: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Всего: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207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212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300"/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endParaRPr sz="1300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" name=""/>
          <p:cNvSpPr/>
          <p:nvPr/>
        </p:nvSpPr>
        <p:spPr>
          <a:xfrm>
            <a:off x="530352" y="7583424"/>
            <a:ext cx="6294120" cy="320040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indent="0">
              <a:lnSpc>
                <a:spcPts val="1368"/>
              </a:lnSpc>
              <a:spcBef>
                <a:spcPts val="840"/>
              </a:spcBef>
            </a:pPr>
            <a:r>
              <a:rPr lang="ru" sz="1100">
                <a:latin typeface="Times New Roman"/>
              </a:rPr>
              <a:t>Одним из важных факторов, характеризующих образовательный процесс, является сохранность контингента:</a:t>
            </a:r>
          </a:p>
        </p:txBody>
      </p:sp>
      <p:graphicFrame>
        <p:nvGraphicFramePr>
          <p:cNvPr id="5" name=""/>
          <p:cNvGraphicFramePr>
            <a:graphicFrameLocks noGrp="1"/>
          </p:cNvGraphicFramePr>
          <p:nvPr/>
        </p:nvGraphicFramePr>
        <p:xfrm>
          <a:off x="536448" y="8095488"/>
          <a:ext cx="6489192" cy="1085088"/>
        </p:xfrm>
        <a:graphic>
          <a:graphicData uri="http://schemas.openxmlformats.org/drawingml/2006/table">
            <a:tbl>
              <a:tblPr/>
              <a:tblGrid>
                <a:gridCol w="1533144"/>
                <a:gridCol w="1621536"/>
                <a:gridCol w="1618488"/>
                <a:gridCol w="1716024"/>
              </a:tblGrid>
              <a:tr h="271272">
                <a:tc gridSpan="2">
                  <a:txBody>
                    <a:bodyPr lIns="0" tIns="0" rIns="0" bIns="0">
                      <a:noAutofit/>
                    </a:bodyPr>
                    <a:p>
                      <a:pPr marL="965200" indent="0"/>
                      <a:r>
                        <a:rPr lang="ru" sz="1100">
                          <a:latin typeface="Times New Roman"/>
                        </a:rPr>
                        <a:t>2019-2020 учебный год</a:t>
                      </a:r>
                    </a:p>
                  </a:txBody>
                  <a:tcPr marL="0" marR="0" marT="0" marB="0"/>
                </a:tc>
                <a:tc hMerge="1">
                  <a:txBody>
                    <a:bodyPr lIns="0" tIns="0" rIns="0" bIns="0">
                      <a:noAutofit/>
                    </a:bodyPr>
                    <a:p>
                      <a:endParaRPr sz="1300"/>
                    </a:p>
                  </a:txBody>
                  <a:tcPr marL="0" marR="0" marT="0" marB="0"/>
                </a:tc>
                <a:tc gridSpan="2">
                  <a:txBody>
                    <a:bodyPr lIns="0" tIns="0" rIns="0" bIns="0">
                      <a:noAutofit/>
                    </a:bodyPr>
                    <a:p>
                      <a:pPr marL="1041400" indent="0"/>
                      <a:r>
                        <a:rPr lang="ru" sz="1100">
                          <a:latin typeface="Times New Roman"/>
                        </a:rPr>
                        <a:t>2020-2021 учебный год</a:t>
                      </a:r>
                    </a:p>
                  </a:txBody>
                  <a:tcPr marL="0" marR="0" marT="0" marB="0"/>
                </a:tc>
                <a:tc hMerge="1">
                  <a:txBody>
                    <a:bodyPr lIns="0" tIns="0" rIns="0" bIns="0">
                      <a:noAutofit/>
                    </a:bodyPr>
                    <a:p>
                      <a:endParaRPr sz="1300"/>
                    </a:p>
                  </a:txBody>
                  <a:tcPr marL="0" marR="0" marT="0" marB="0"/>
                </a:tc>
              </a:tr>
              <a:tr h="268224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на 01.09.2019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на 01.04.2020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на 01.09.2020 г.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на 01.04.2021 г.</a:t>
                      </a:r>
                    </a:p>
                  </a:txBody>
                  <a:tcPr marL="0" marR="0" marT="0" marB="0"/>
                </a:tc>
              </a:tr>
              <a:tr h="268224"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220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207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220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212</a:t>
                      </a:r>
                    </a:p>
                  </a:txBody>
                  <a:tcPr marL="0" marR="0" marT="0" marB="0" anchor="ctr"/>
                </a:tc>
              </a:tr>
              <a:tr h="277368">
                <a:tc gridSpan="2"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Сохранность 94%</a:t>
                      </a:r>
                    </a:p>
                  </a:txBody>
                  <a:tcPr marL="0" marR="0" marT="0" marB="0"/>
                </a:tc>
                <a:tc hMerge="1">
                  <a:txBody>
                    <a:bodyPr lIns="0" tIns="0" rIns="0" bIns="0">
                      <a:noAutofit/>
                    </a:bodyPr>
                    <a:p>
                      <a:endParaRPr sz="1400"/>
                    </a:p>
                  </a:txBody>
                  <a:tcPr marL="0" marR="0" marT="0" marB="0"/>
                </a:tc>
                <a:tc gridSpan="2"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Сохранность 96%</a:t>
                      </a:r>
                    </a:p>
                  </a:txBody>
                  <a:tcPr marL="0" marR="0" marT="0" marB="0"/>
                </a:tc>
                <a:tc hMerge="1">
                  <a:txBody>
                    <a:bodyPr lIns="0" tIns="0" rIns="0" bIns="0">
                      <a:noAutofit/>
                    </a:bodyPr>
                    <a:p>
                      <a:endParaRPr sz="1400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"/>
          <p:cNvSpPr/>
          <p:nvPr/>
        </p:nvSpPr>
        <p:spPr>
          <a:xfrm>
            <a:off x="527304" y="9369552"/>
            <a:ext cx="6422136" cy="707136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indent="0">
              <a:lnSpc>
                <a:spcPts val="1584"/>
              </a:lnSpc>
              <a:spcBef>
                <a:spcPts val="840"/>
              </a:spcBef>
            </a:pPr>
            <a:r>
              <a:rPr lang="ru" sz="1100">
                <a:latin typeface="Times New Roman"/>
              </a:rPr>
              <a:t>Учебно-воспитательная и методическая работа в учебном году проводилась согласно составленному плану работы на 2019-2020 учебный год. Было проведено 4 педагогических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советов, где проводился подробный анализ учебного процесса, методической, внеклассной и</a:t>
            </a:r>
          </a:p>
          <a:p>
            <a:pPr marL="6346952" indent="0"/>
            <a:r>
              <a:rPr lang="ru" b="1" sz="950">
                <a:latin typeface="Times New Roman"/>
              </a:rPr>
              <a:t>7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524256" y="618744"/>
            <a:ext cx="6428232" cy="9140952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культурно-просветительской работы, обсуждались вопросы подготовки и проведения конкурсов, семинаров, аттестации педагогов, подводились итоги зачетов, экзаменов и конкурсов, доводились до сведения коллектива нормативно-правовые и методические материалы, материалы по ФГТ.</a:t>
            </a:r>
          </a:p>
          <a:p>
            <a:pPr algn="just" indent="203200">
              <a:lnSpc>
                <a:spcPts val="1584"/>
              </a:lnSpc>
            </a:pPr>
            <a:r>
              <a:rPr lang="ru" sz="1100">
                <a:latin typeface="Times New Roman"/>
              </a:rPr>
              <a:t>В течение учебного года контроль за выполнением образовательных программ и освоением материала учащимися ведется директором и заместителем директора по учебно-воспитательной работе ДМТТТ № 6 в форме посещений уроков, промежуточных и итоговых аттестаций учащихся (контрольные уроки, зачёты, экзамены), проверка учебной документации преподавателей (журналов, индивидуальных планов, календарно-тематических, репертуарных планов, их соответствие с образовательными программами, отчетная документация преподавателей).</a:t>
            </a:r>
          </a:p>
          <a:p>
            <a:pPr algn="just" indent="177800">
              <a:lnSpc>
                <a:spcPts val="1584"/>
              </a:lnSpc>
            </a:pPr>
            <a:r>
              <a:rPr lang="ru" sz="1100">
                <a:latin typeface="Times New Roman"/>
              </a:rPr>
              <a:t>Журналы посещаемости и успеваемости заполняются преподавателями по каждому предмету, ежемесячно сдаются в виде сводного отчета для корректировки общей нагрузки, перед заполнением табеля учета рабочего времени. Календарно - тематические планы по теоретическим дисциплинам составляются ежегодно на весь учебный год, утверждаются директором, качество успеваемости фиксируется в журналах. Репертуарный план составляется преподавателями по предмету хор, ансамбль, также утверждается на год. В него входят музыкальные произведения, запланированные для изучения.</a:t>
            </a:r>
          </a:p>
          <a:p>
            <a:pPr algn="just" indent="0">
              <a:lnSpc>
                <a:spcPts val="1584"/>
              </a:lnSpc>
            </a:pPr>
            <a:r>
              <a:rPr lang="ru" sz="1100">
                <a:latin typeface="Times New Roman"/>
              </a:rPr>
              <a:t>Для индивидуальных занятий с учащимися ведется индивидуальный план по четвертям, где прописывается программа обучения, технический и художественный материал.</a:t>
            </a:r>
          </a:p>
          <a:p>
            <a:pPr algn="just" indent="177800">
              <a:lnSpc>
                <a:spcPts val="1584"/>
              </a:lnSpc>
            </a:pPr>
            <a:r>
              <a:rPr lang="ru" sz="1100">
                <a:latin typeface="Times New Roman"/>
              </a:rPr>
              <a:t>Учебный процесс проводится в тесной взаимосвязи теоретических дисциплин и предметов по специальности, преподавателями по специальности контролируется уровень знаний учащихся по теории музыки, степень освоения материала. В течение учебного года преподавателями проводится взаимопосещение уроков, которое фиксируются в их отчетах.</a:t>
            </a:r>
          </a:p>
          <a:p>
            <a:pPr algn="just" indent="177800">
              <a:lnSpc>
                <a:spcPts val="1584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Организация учебного процесса соответствует требованиям действующих нормативноправовых документов. Качественный и количественный показатели реализации образовательных программ за отчётный 2020 год стабильны.</a:t>
            </a:r>
          </a:p>
          <a:p>
            <a:pPr algn="just" marL="571500" indent="0"/>
            <a:r>
              <a:rPr lang="ru" sz="1100">
                <a:latin typeface="Times New Roman"/>
              </a:rPr>
              <a:t>6. АНАЛИЗ ВЫПОЛНЕНИЯ ПЛАНА МЕТОДИЧЕСКОЙ РАБОТЫ ШКОЛЫ.</a:t>
            </a:r>
          </a:p>
          <a:p>
            <a:pPr algn="ctr" marR="152400" indent="0">
              <a:spcAft>
                <a:spcPts val="1260"/>
              </a:spcAft>
            </a:pPr>
            <a:r>
              <a:rPr lang="ru" sz="1100">
                <a:latin typeface="Times New Roman"/>
              </a:rPr>
              <a:t>ФОРМЫ МЕТОДИЧЕСКОЙ СВЯЗИ С ЗОНАЛЬНЫМ ЦЕНТРОМ.</a:t>
            </a:r>
          </a:p>
          <a:p>
            <a:pPr algn="just" indent="203200">
              <a:lnSpc>
                <a:spcPts val="1584"/>
              </a:lnSpc>
            </a:pPr>
            <a:r>
              <a:rPr lang="ru" sz="1100">
                <a:latin typeface="Times New Roman"/>
              </a:rPr>
              <a:t>Методическая работа в школе обновилась и заметно стабилизировалась. Нужно отметить не только участие преподавателей, заведующих отделениями в заседаниях методических объединений города, а также активное участие в конкурсе методических работ, в номинациях «Методическая разработка», «Сценарий мероприятия», «Видео - урок», «Переложения для детских инструментальных коллективов», «Публикация методических статей». Преподаватели активно участвуют в семинарах, мастер - классах, проводят открытые уроки и методические сообщения.</a:t>
            </a:r>
          </a:p>
          <a:p>
            <a:pPr algn="just" indent="203200">
              <a:lnSpc>
                <a:spcPts val="1584"/>
              </a:lnSpc>
            </a:pPr>
            <a:r>
              <a:rPr lang="ru" sz="1100">
                <a:latin typeface="Times New Roman"/>
              </a:rPr>
              <a:t>6.1. Информация об обобщении и распространении передового опыта.</a:t>
            </a:r>
          </a:p>
          <a:p>
            <a:pPr algn="just" indent="203200">
              <a:lnSpc>
                <a:spcPts val="1560"/>
              </a:lnSpc>
            </a:pPr>
            <a:r>
              <a:rPr lang="ru" sz="1100">
                <a:latin typeface="Times New Roman"/>
              </a:rPr>
              <a:t>Коллектив Школы проводит целенаправленную работу по взаимодействию с образовательными учреждениями города и республики. С целью обобщения и распространения передового опыта, организуются семинары, конкурсы, конференции:</a:t>
            </a:r>
          </a:p>
          <a:p>
            <a:pPr algn="just" indent="203200">
              <a:lnSpc>
                <a:spcPts val="1584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-    Организация и проведение Муниципальной конференции исследовательских работ «Музыка в семье Муз» - декабрь 2020 г.</a:t>
            </a:r>
          </a:p>
          <a:p>
            <a:pPr algn="just" indent="177800">
              <a:lnSpc>
                <a:spcPts val="1608"/>
              </a:lnSpc>
            </a:pPr>
            <a:r>
              <a:rPr lang="ru" sz="1100">
                <a:latin typeface="Times New Roman"/>
              </a:rPr>
              <a:t>-    Организация и подготовка Межрегионального семинара-практикума «Современные</a:t>
            </a:r>
          </a:p>
          <a:p>
            <a:pPr algn="just" indent="0">
              <a:lnSpc>
                <a:spcPts val="1608"/>
              </a:lnSpc>
            </a:pPr>
            <a:r>
              <a:rPr lang="ru" sz="1100">
                <a:latin typeface="Times New Roman"/>
              </a:rPr>
              <a:t>направления развития ансамблевого музицирования в классе    инструментального</a:t>
            </a:r>
          </a:p>
        </p:txBody>
      </p:sp>
      <p:sp>
        <p:nvSpPr>
          <p:cNvPr id="3" name=""/>
          <p:cNvSpPr/>
          <p:nvPr/>
        </p:nvSpPr>
        <p:spPr>
          <a:xfrm>
            <a:off x="6854952" y="9954768"/>
            <a:ext cx="88392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8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"/>
          <p:cNvSpPr/>
          <p:nvPr/>
        </p:nvSpPr>
        <p:spPr>
          <a:xfrm>
            <a:off x="530352" y="618744"/>
            <a:ext cx="6412992" cy="929640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indent="0">
              <a:lnSpc>
                <a:spcPts val="1584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исполнительства в ДМШ и ДШИ», II Межрегиональный конкурс ансамблевого исполнительства </a:t>
            </a:r>
            <a:r>
              <a:rPr lang="en-US" sz="1100">
                <a:latin typeface="Times New Roman"/>
              </a:rPr>
              <a:t>«PIANO </a:t>
            </a:r>
            <a:r>
              <a:rPr lang="ru" sz="1100">
                <a:latin typeface="Times New Roman"/>
              </a:rPr>
              <a:t>ПЛЮС». - апрель 2021 г.</a:t>
            </a:r>
          </a:p>
          <a:p>
            <a:pPr indent="177800">
              <a:lnSpc>
                <a:spcPts val="1392"/>
              </a:lnSpc>
            </a:pPr>
            <a:r>
              <a:rPr lang="ru" sz="1100">
                <a:latin typeface="Times New Roman"/>
              </a:rPr>
              <a:t>5.1.1. Разработка, публикация методичек, авторских и адаптированных программ, создание режиссерских и балетмейстерских постановок, аранжировок и переложений.</a:t>
            </a:r>
          </a:p>
        </p:txBody>
      </p:sp>
      <p:graphicFrame>
        <p:nvGraphicFramePr>
          <p:cNvPr id="3" name=""/>
          <p:cNvGraphicFramePr>
            <a:graphicFrameLocks noGrp="1"/>
          </p:cNvGraphicFramePr>
          <p:nvPr/>
        </p:nvGraphicFramePr>
        <p:xfrm>
          <a:off x="716280" y="1706880"/>
          <a:ext cx="6288024" cy="3895344"/>
        </p:xfrm>
        <a:graphic>
          <a:graphicData uri="http://schemas.openxmlformats.org/drawingml/2006/table">
            <a:tbl>
              <a:tblPr/>
              <a:tblGrid>
                <a:gridCol w="362712"/>
                <a:gridCol w="1441704"/>
                <a:gridCol w="4483608"/>
              </a:tblGrid>
              <a:tr h="359664"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№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Ф.И.О. автора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Название работы</a:t>
                      </a:r>
                    </a:p>
                  </a:txBody>
                  <a:tcPr marL="0" marR="0" marT="0" marB="0"/>
                </a:tc>
              </a:tr>
              <a:tr h="1758696">
                <a:tc>
                  <a:txBody>
                    <a:bodyPr lIns="0" tIns="0" rIns="0" bIns="0">
                      <a:noAutofit/>
                    </a:bodyPr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Калинина Л.А.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Лекторий для младших классов «Рассказы из музыкальной шкатулки», тема:</a:t>
                      </a:r>
                    </a:p>
                    <a:p>
                      <a:pPr algn="just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-    «Мы идём в театр»</a:t>
                      </a:r>
                    </a:p>
                    <a:p>
                      <a:pPr algn="just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-    «Новогодние истории»</a:t>
                      </a:r>
                    </a:p>
                    <a:p>
                      <a:pPr algn="just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-    «Сказочные герои в музыке» Балет «Шурале»</a:t>
                      </a:r>
                    </a:p>
                    <a:p>
                      <a:pPr marR="6604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Лекторий для старших классов «Музыкальная академия», тема:</a:t>
                      </a:r>
                    </a:p>
                    <a:p>
                      <a:pPr algn="just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-    «Что мы знаем о романтизме?»</a:t>
                      </a:r>
                    </a:p>
                    <a:p>
                      <a:pPr algn="just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-    «Серебряный век русской культуры»</a:t>
                      </a:r>
                    </a:p>
                    <a:p>
                      <a:pPr algn="just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-    «Рахманинов и Скрябин- два властителя музыкальных дум»</a:t>
                      </a:r>
                    </a:p>
                  </a:txBody>
                  <a:tcPr marL="0" marR="0" marT="0" marB="0" anchor="b"/>
                </a:tc>
              </a:tr>
              <a:tr h="356616"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Липатова Н.Н.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R="24003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Работа над инструментовками: - Н Жиганов «Вальс»</a:t>
                      </a:r>
                    </a:p>
                  </a:txBody>
                  <a:tcPr marL="0" marR="0" marT="0" marB="0"/>
                </a:tc>
              </a:tr>
              <a:tr h="1057656">
                <a:tc>
                  <a:txBody>
                    <a:bodyPr lIns="0" tIns="0" rIns="0" bIns="0">
                      <a:noAutofit/>
                    </a:bodyPr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Хасанова З.М.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R="1219200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Переложение для младшего ансамбля скрипачей: Ф. Черчил «Вальс белоснежки»</a:t>
                      </a:r>
                    </a:p>
                    <a:p>
                      <a:pPr algn="just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A.    Спадавеккиа «Добрый жук»</a:t>
                      </a:r>
                    </a:p>
                    <a:p>
                      <a:pPr algn="just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B.    Моцарт « Ноктюрн»</a:t>
                      </a:r>
                    </a:p>
                    <a:p>
                      <a:pPr algn="just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М. Валеев «Белая Береза»</a:t>
                      </a:r>
                    </a:p>
                    <a:p>
                      <a:pPr algn="just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В. Гуревич «Танец кукол»</a:t>
                      </a:r>
                    </a:p>
                  </a:txBody>
                  <a:tcPr marL="0" marR="0" marT="0" marB="0" anchor="b"/>
                </a:tc>
              </a:tr>
              <a:tr h="362712"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39700" indent="0"/>
                      <a:r>
                        <a:rPr lang="ru" sz="1100">
                          <a:latin typeface="Times New Roman"/>
                        </a:rPr>
                        <a:t>Долгополова В.П.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Авторское методическое пособие « По ступенькам к мастерству» для начинающих пианистов 1-3 классы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4" name=""/>
          <p:cNvSpPr/>
          <p:nvPr/>
        </p:nvSpPr>
        <p:spPr>
          <a:xfrm>
            <a:off x="673608" y="5794248"/>
            <a:ext cx="6019800" cy="697992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indent="0">
              <a:spcBef>
                <a:spcPts val="840"/>
              </a:spcBef>
              <a:spcAft>
                <a:spcPts val="1260"/>
              </a:spcAft>
            </a:pPr>
            <a:r>
              <a:rPr lang="ru" sz="1100">
                <a:latin typeface="Times New Roman"/>
              </a:rPr>
              <a:t>ИТОГО: преподавателей - 21%</a:t>
            </a:r>
          </a:p>
          <a:p>
            <a:pPr indent="0">
              <a:lnSpc>
                <a:spcPts val="1392"/>
              </a:lnSpc>
            </a:pPr>
            <a:r>
              <a:rPr lang="ru" sz="1100">
                <a:latin typeface="Times New Roman"/>
              </a:rPr>
              <a:t>5.1.2. Участие педагогов в семинарах и мастер-классах, педагогических конференциях (выступление, публикация статей) различного уровня</a:t>
            </a:r>
          </a:p>
        </p:txBody>
      </p:sp>
      <p:graphicFrame>
        <p:nvGraphicFramePr>
          <p:cNvPr id="5" name=""/>
          <p:cNvGraphicFramePr>
            <a:graphicFrameLocks noGrp="1"/>
          </p:cNvGraphicFramePr>
          <p:nvPr/>
        </p:nvGraphicFramePr>
        <p:xfrm>
          <a:off x="716280" y="6650736"/>
          <a:ext cx="6580632" cy="3130296"/>
        </p:xfrm>
        <a:graphic>
          <a:graphicData uri="http://schemas.openxmlformats.org/drawingml/2006/table">
            <a:tbl>
              <a:tblPr/>
              <a:tblGrid>
                <a:gridCol w="362712"/>
                <a:gridCol w="2612136"/>
                <a:gridCol w="987552"/>
                <a:gridCol w="1170432"/>
                <a:gridCol w="1447800"/>
              </a:tblGrid>
              <a:tr h="301752">
                <a:tc>
                  <a:txBody>
                    <a:bodyPr lIns="0" tIns="0" rIns="0" bIns="0">
                      <a:noAutofit/>
                    </a:bodyPr>
                    <a:p>
                      <a:pPr marL="127000" indent="0">
                        <a:spcAft>
                          <a:spcPts val="210"/>
                        </a:spcAft>
                      </a:pPr>
                      <a:r>
                        <a:rPr lang="ru" b="1" sz="950">
                          <a:latin typeface="Times New Roman"/>
                        </a:rPr>
                        <a:t>№</a:t>
                      </a:r>
                    </a:p>
                    <a:p>
                      <a:pPr marL="127000" indent="0"/>
                      <a:r>
                        <a:rPr lang="ru" b="1" sz="950">
                          <a:latin typeface="Times New Roman"/>
                        </a:rPr>
                        <a:t>п/п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b="1" sz="950">
                          <a:latin typeface="Times New Roman"/>
                        </a:rPr>
                        <a:t>Название мероприятия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b="1" sz="950">
                          <a:latin typeface="Times New Roman"/>
                        </a:rPr>
                        <a:t>Дата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spcAft>
                          <a:spcPts val="210"/>
                        </a:spcAft>
                      </a:pPr>
                      <a:r>
                        <a:rPr lang="ru" b="1" sz="950">
                          <a:latin typeface="Times New Roman"/>
                        </a:rPr>
                        <a:t>Место</a:t>
                      </a:r>
                    </a:p>
                    <a:p>
                      <a:pPr algn="ctr" indent="0"/>
                      <a:r>
                        <a:rPr lang="ru" b="1" sz="950">
                          <a:latin typeface="Times New Roman"/>
                        </a:rPr>
                        <a:t>проведения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spcAft>
                          <a:spcPts val="210"/>
                        </a:spcAft>
                      </a:pPr>
                      <a:r>
                        <a:rPr lang="ru" b="1" sz="950">
                          <a:latin typeface="Times New Roman"/>
                        </a:rPr>
                        <a:t>Ф.И.О.</a:t>
                      </a:r>
                    </a:p>
                    <a:p>
                      <a:pPr algn="ctr" indent="0"/>
                      <a:r>
                        <a:rPr lang="ru" b="1" sz="950">
                          <a:latin typeface="Times New Roman"/>
                        </a:rPr>
                        <a:t>участника</a:t>
                      </a:r>
                    </a:p>
                  </a:txBody>
                  <a:tcPr marL="0" marR="0" marT="0" marB="0" anchor="b"/>
                </a:tc>
              </a:tr>
              <a:tr h="1584960">
                <a:tc>
                  <a:txBody>
                    <a:bodyPr lIns="0" tIns="0" rIns="0" bIns="0">
                      <a:noAutofit/>
                    </a:bodyPr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Мастер-класс преподавателя Казанской консерватории им. Н. Жиганова Савиной Т.Э. в рамках Регионального семинара для преподавателей фортепианного отделения «Сонатная форма в репертуаре ДМШ и ДШИ как фактор повышения уровня музыкального образования»</a:t>
                      </a:r>
                    </a:p>
                  </a:txBody>
                  <a:tcPr marL="0" marR="0" marT="0" marB="0" anchor="b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100">
                          <a:latin typeface="Times New Roman"/>
                        </a:rPr>
                        <a:t>17.01.2020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г. Нижнекамск НМК им.</a:t>
                      </a:r>
                    </a:p>
                    <a:p>
                      <a:pPr marL="165100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С. Сайдашева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92"/>
                        </a:lnSpc>
                      </a:pPr>
                      <a:r>
                        <a:rPr lang="ru" sz="1100">
                          <a:latin typeface="Times New Roman"/>
                        </a:rPr>
                        <a:t>Шакирова Г.Р. Данилова Ю.М. Волкова Н.И. Талапина Е.И.</a:t>
                      </a:r>
                    </a:p>
                  </a:txBody>
                  <a:tcPr marL="0" marR="0" marT="0" marB="0" anchor="ctr"/>
                </a:tc>
              </a:tr>
              <a:tr h="880872">
                <a:tc>
                  <a:txBody>
                    <a:bodyPr lIns="0" tIns="0" rIns="0" bIns="0">
                      <a:noAutofit/>
                    </a:bodyPr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Республиканский семинар-практикум «Стилевые особенности музыки эпохи Барокко» профессора, преподавателя КГК им. Н. Жиганова. Хасановой Ф.И.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100">
                          <a:latin typeface="Times New Roman"/>
                        </a:rPr>
                        <a:t>07.02.2020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44"/>
                        </a:lnSpc>
                      </a:pPr>
                      <a:r>
                        <a:rPr lang="ru" sz="1100">
                          <a:latin typeface="Times New Roman"/>
                        </a:rPr>
                        <a:t>г. Наб. Челны ДМШ №2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Данилова Ю.М. Долгополова В.П. Талапина Е.И.</a:t>
                      </a:r>
                    </a:p>
                  </a:txBody>
                  <a:tcPr marL="0" marR="0" marT="0" marB="0" anchor="ctr"/>
                </a:tc>
              </a:tr>
              <a:tr h="362712">
                <a:tc>
                  <a:txBody>
                    <a:bodyPr lIns="0" tIns="0" rIns="0" bIns="0">
                      <a:noAutofit/>
                    </a:bodyPr>
                    <a:p>
                      <a:pPr marL="165100" indent="0"/>
                      <a:r>
                        <a:rPr lang="ru" sz="110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>
                        <a:lnSpc>
                          <a:spcPts val="1368"/>
                        </a:lnSpc>
                      </a:pPr>
                      <a:r>
                        <a:rPr lang="ru" sz="1100">
                          <a:latin typeface="Times New Roman"/>
                        </a:rPr>
                        <a:t>Публикация статьи на тему: «Искусство общения учителя с</a:t>
                      </a:r>
                    </a:p>
                  </a:txBody>
                  <a:tcPr marL="0" marR="0" marT="0" marB="0"/>
                </a:tc>
                <a:tc>
                  <a:txBody>
                    <a:bodyPr lIns="0" tIns="0" rIns="0" bIns="0">
                      <a:noAutofit/>
                    </a:bodyPr>
                    <a:p>
                      <a:pPr indent="0"/>
                      <a:r>
                        <a:rPr lang="ru" sz="1100">
                          <a:latin typeface="Times New Roman"/>
                        </a:rPr>
                        <a:t>09.03.2020 г.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marL="127000" indent="0"/>
                      <a:r>
                        <a:rPr lang="ru" sz="1100">
                          <a:latin typeface="Times New Roman"/>
                        </a:rPr>
                        <a:t>Дистанционно</a:t>
                      </a:r>
                    </a:p>
                  </a:txBody>
                  <a:tcPr marL="0" marR="0" marT="0" marB="0" anchor="ctr"/>
                </a:tc>
                <a:tc>
                  <a:txBody>
                    <a:bodyPr lIns="0" tIns="0" rIns="0" bIns="0">
                      <a:noAutofit/>
                    </a:bodyPr>
                    <a:p>
                      <a:pPr algn="ctr" indent="0"/>
                      <a:r>
                        <a:rPr lang="ru" sz="1100">
                          <a:latin typeface="Times New Roman"/>
                        </a:rPr>
                        <a:t>Данилова Ю.М.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6" name=""/>
          <p:cNvSpPr/>
          <p:nvPr/>
        </p:nvSpPr>
        <p:spPr>
          <a:xfrm>
            <a:off x="6854952" y="9954768"/>
            <a:ext cx="88392" cy="121920"/>
          </a:xfrm>
          <a:prstGeom prst="rect">
            <a:avLst/>
          </a:prstGeom>
        </p:spPr>
        <p:txBody>
          <a:bodyPr lIns="0" tIns="0" rIns="0" bIns="0" wrap="none">
            <a:noAutofit/>
          </a:bodyPr>
          <a:p>
            <a:pPr indent="0"/>
            <a:r>
              <a:rPr lang="ru" sz="950">
                <a:latin typeface="Times New Roman"/>
              </a:rPr>
              <a:t>9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